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99" r:id="rId4"/>
    <p:sldId id="258" r:id="rId5"/>
    <p:sldId id="271" r:id="rId6"/>
    <p:sldId id="330" r:id="rId7"/>
    <p:sldId id="300" r:id="rId8"/>
    <p:sldId id="331" r:id="rId9"/>
    <p:sldId id="263" r:id="rId10"/>
    <p:sldId id="270" r:id="rId11"/>
    <p:sldId id="332" r:id="rId12"/>
    <p:sldId id="334" r:id="rId13"/>
    <p:sldId id="335" r:id="rId14"/>
    <p:sldId id="336" r:id="rId15"/>
    <p:sldId id="333" r:id="rId16"/>
    <p:sldId id="337" r:id="rId17"/>
    <p:sldId id="338" r:id="rId18"/>
    <p:sldId id="312" r:id="rId19"/>
    <p:sldId id="313" r:id="rId20"/>
    <p:sldId id="315" r:id="rId21"/>
    <p:sldId id="339" r:id="rId22"/>
    <p:sldId id="288" r:id="rId23"/>
    <p:sldId id="340" r:id="rId24"/>
    <p:sldId id="341" r:id="rId25"/>
    <p:sldId id="327" r:id="rId26"/>
    <p:sldId id="326" r:id="rId27"/>
    <p:sldId id="342" r:id="rId28"/>
    <p:sldId id="262" r:id="rId29"/>
    <p:sldId id="328" r:id="rId30"/>
    <p:sldId id="268" r:id="rId31"/>
    <p:sldId id="259" r:id="rId32"/>
    <p:sldId id="269" r:id="rId33"/>
    <p:sldId id="292" r:id="rId34"/>
    <p:sldId id="323" r:id="rId35"/>
    <p:sldId id="324" r:id="rId36"/>
    <p:sldId id="303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8600"/>
    <a:srgbClr val="00A2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12" autoAdjust="0"/>
  </p:normalViewPr>
  <p:slideViewPr>
    <p:cSldViewPr>
      <p:cViewPr varScale="1">
        <p:scale>
          <a:sx n="96" d="100"/>
          <a:sy n="96" d="100"/>
        </p:scale>
        <p:origin x="13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7" tIns="46314" rIns="92627" bIns="46314" numCol="1" anchor="t" anchorCtr="0" compatLnSpc="1">
            <a:prstTxWarp prst="textNoShape">
              <a:avLst/>
            </a:prstTxWarp>
          </a:bodyPr>
          <a:lstStyle>
            <a:lvl1pPr defTabSz="926362" eaLnBrk="1" hangingPunct="1">
              <a:defRPr sz="11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2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7" tIns="46314" rIns="92627" bIns="46314" numCol="1" anchor="t" anchorCtr="0" compatLnSpc="1">
            <a:prstTxWarp prst="textNoShape">
              <a:avLst/>
            </a:prstTxWarp>
          </a:bodyPr>
          <a:lstStyle>
            <a:lvl1pPr algn="r" defTabSz="926362" eaLnBrk="1" hangingPunct="1">
              <a:defRPr sz="11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123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7" tIns="46314" rIns="92627" bIns="46314" numCol="1" anchor="b" anchorCtr="0" compatLnSpc="1">
            <a:prstTxWarp prst="textNoShape">
              <a:avLst/>
            </a:prstTxWarp>
          </a:bodyPr>
          <a:lstStyle>
            <a:lvl1pPr defTabSz="926362" eaLnBrk="1" hangingPunct="1">
              <a:defRPr sz="11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29123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7" tIns="46314" rIns="92627" bIns="46314" numCol="1" anchor="b" anchorCtr="0" compatLnSpc="1">
            <a:prstTxWarp prst="textNoShape">
              <a:avLst/>
            </a:prstTxWarp>
          </a:bodyPr>
          <a:lstStyle>
            <a:lvl1pPr algn="r" defTabSz="926362" eaLnBrk="1" hangingPunct="1">
              <a:defRPr sz="1100"/>
            </a:lvl1pPr>
          </a:lstStyle>
          <a:p>
            <a:pPr>
              <a:defRPr/>
            </a:pPr>
            <a:fld id="{899C76B9-1D2C-4B57-AF96-D8D882763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7" tIns="46314" rIns="92627" bIns="46314" numCol="1" anchor="t" anchorCtr="0" compatLnSpc="1">
            <a:prstTxWarp prst="textNoShape">
              <a:avLst/>
            </a:prstTxWarp>
          </a:bodyPr>
          <a:lstStyle>
            <a:lvl1pPr defTabSz="926362" eaLnBrk="1" hangingPunct="1">
              <a:defRPr sz="11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2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7" tIns="46314" rIns="92627" bIns="46314" numCol="1" anchor="t" anchorCtr="0" compatLnSpc="1">
            <a:prstTxWarp prst="textNoShape">
              <a:avLst/>
            </a:prstTxWarp>
          </a:bodyPr>
          <a:lstStyle>
            <a:lvl1pPr algn="r" defTabSz="926362" eaLnBrk="1" hangingPunct="1">
              <a:defRPr sz="11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416100"/>
            <a:ext cx="5607712" cy="418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7" tIns="46314" rIns="92627" bIns="46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123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7" tIns="46314" rIns="92627" bIns="46314" numCol="1" anchor="b" anchorCtr="0" compatLnSpc="1">
            <a:prstTxWarp prst="textNoShape">
              <a:avLst/>
            </a:prstTxWarp>
          </a:bodyPr>
          <a:lstStyle>
            <a:lvl1pPr defTabSz="926362" eaLnBrk="1" hangingPunct="1">
              <a:defRPr sz="11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29123"/>
            <a:ext cx="3038145" cy="46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7" tIns="46314" rIns="92627" bIns="46314" numCol="1" anchor="b" anchorCtr="0" compatLnSpc="1">
            <a:prstTxWarp prst="textNoShape">
              <a:avLst/>
            </a:prstTxWarp>
          </a:bodyPr>
          <a:lstStyle>
            <a:lvl1pPr algn="r" defTabSz="926362" eaLnBrk="1" hangingPunct="1">
              <a:defRPr sz="1100"/>
            </a:lvl1pPr>
          </a:lstStyle>
          <a:p>
            <a:pPr>
              <a:defRPr/>
            </a:pPr>
            <a:fld id="{5D8ED3C0-894B-473E-8391-23FB14909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5B08F8-9829-482D-805E-FEE531EA292F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If spending on event means spending less elsewhere, then only net expenditures</a:t>
            </a:r>
          </a:p>
          <a:p>
            <a:r>
              <a:rPr lang="en-US" altLang="en-US" dirty="0" smtClean="0"/>
              <a:t>If spending from revenues, only spending from revenues from outside visitors give</a:t>
            </a:r>
            <a:r>
              <a:rPr lang="en-US" altLang="en-US" baseline="0" dirty="0" smtClean="0"/>
              <a:t> rise to an impact</a:t>
            </a:r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D4C831-8DC8-4997-80CC-7936AC34B94E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D4C831-8DC8-4997-80CC-7936AC34B94E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4250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D4C831-8DC8-4997-80CC-7936AC34B94E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7017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D4C831-8DC8-4997-80CC-7936AC34B94E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686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ED3C0-894B-473E-8391-23FB1490983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064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D4C831-8DC8-4997-80CC-7936AC34B94E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9850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D4C831-8DC8-4997-80CC-7936AC34B94E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9885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2836B0-945C-45AA-9830-ED3C568EB013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A0E24-4D15-4247-AB4A-AA801E7D406D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F416F7-6DB6-4A72-8131-732FDFD0DA0E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E1DFA0-1B03-47D0-93FC-6F364E454255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F416F7-6DB6-4A72-8131-732FDFD0DA0E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2859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5C91BD-316D-4295-9934-7681D3D56143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38" indent="-283432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246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951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4655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1172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688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205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0720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678493-C86E-4667-B3E4-DCC3FC36DFF0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5837" indent="-225837" eaLnBrk="1" hangingPunct="1"/>
            <a:r>
              <a:rPr lang="en-US" altLang="en-US" smtClean="0"/>
              <a:t>Splitting hotel bill into three persons</a:t>
            </a:r>
          </a:p>
          <a:p>
            <a:pPr marL="680541" lvl="1" indent="-225837" eaLnBrk="1" hangingPunct="1"/>
            <a:r>
              <a:rPr lang="en-US" altLang="en-US" sz="1000"/>
              <a:t>Families will be better able to tell how much the family spent rather than how much each family member spent</a:t>
            </a:r>
          </a:p>
          <a:p>
            <a:pPr marL="225837" indent="-225837" eaLnBrk="1" hangingPunct="1"/>
            <a:r>
              <a:rPr lang="en-US" altLang="en-US" smtClean="0"/>
              <a:t>This suggest three measurements necessary for forming an economic impact evaluation of visitors (Stynes 1999),</a:t>
            </a:r>
          </a:p>
          <a:p>
            <a:pPr marL="225837" indent="-225837" eaLnBrk="1" hangingPunct="1">
              <a:buFontTx/>
              <a:buAutoNum type="arabicPeriod"/>
            </a:pPr>
            <a:r>
              <a:rPr lang="en-US" altLang="en-US" smtClean="0"/>
              <a:t>Estimate the number of tourist patron/parties attending the event</a:t>
            </a:r>
          </a:p>
          <a:p>
            <a:pPr marL="225837" indent="-225837" eaLnBrk="1" hangingPunct="1">
              <a:buFontTx/>
              <a:buAutoNum type="arabicPeriod"/>
            </a:pPr>
            <a:r>
              <a:rPr lang="en-US" altLang="en-US" smtClean="0"/>
              <a:t>Estimate the average expenditures of tourist patrons/parties</a:t>
            </a:r>
          </a:p>
          <a:p>
            <a:pPr marL="225837" indent="-225837" eaLnBrk="1" hangingPunct="1">
              <a:buFontTx/>
              <a:buAutoNum type="arabicPeriod"/>
            </a:pPr>
            <a:r>
              <a:rPr lang="en-US" altLang="en-US" smtClean="0"/>
              <a:t>Estimate the multiplier that reflects the secondary impacts of patron expenditures</a:t>
            </a:r>
          </a:p>
          <a:p>
            <a:pPr marL="225837" indent="-225837"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For most purposes, Direct Expenditure impacts are sufficient in estimating the value of a community event</a:t>
            </a:r>
          </a:p>
          <a:p>
            <a:r>
              <a:rPr lang="en-US" altLang="en-US" smtClean="0"/>
              <a:t>Measuring Indirect and Induced effects requires modeling the direct effects in a standard economic impact model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38" indent="-283432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246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951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4655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1172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688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205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0720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E91D76-C873-462B-B52A-AAF8E69B5A6B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7DB012-526C-4990-8E3C-1045AA373410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38" indent="-283432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246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951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4655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1172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688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205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0720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424CE5-6E77-47B0-BC60-4F7449DD9006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1DF8D2-55CF-4151-B853-3025E2CD815C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B2E899-6301-4C20-8627-9E4784D080B7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B4D447-97EB-4D10-9E8A-EE3C332E0A8A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38" indent="-283432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246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951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4655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1172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688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205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0720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F8B696-0924-4F45-ACE3-F11D0845E6A7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Assume that we must estimate our variance.  Using the expectation that the typical visit will result in $100 to $200 community expenditures, will provide an expected variance of $625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If we want to be accurate to within $10 of our estimate, we need 25 completed tourist surveys.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If 25 percent of visitors are expected to be tourist, we will need 100 completed surveys to get 25 completed tourist surveys.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09B906-7221-4E7D-BB19-CE1277BC8AEB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38" indent="-283432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246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951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4655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1172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688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205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0720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4F76B8-5767-4ACD-948F-72526A53F08C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Assume that we must estimate our variance.  Using the expectation that the typical visit will result in $100 to $200 community expenditures, will provide an expected variance of $625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If we want to be accurate to within $10 of our estimate, we need 25 completed tourist surveys.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If 25 percent of visitors are expected to be tourist, we will need 100 completed surveys to get 25 completed tourist surveys.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Give Farmers market example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38" indent="-283432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246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951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4655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1172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688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205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0720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24FB2F-4F92-4638-829A-F1299BA3C0B3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851007-A197-40AE-9BED-5E353522588D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457200" lvl="1" indent="0" eaLnBrk="1" hangingPunct="1">
              <a:buFont typeface="+mj-lt"/>
              <a:buNone/>
            </a:pPr>
            <a:r>
              <a:rPr lang="en-US" altLang="en-US" dirty="0" smtClean="0"/>
              <a:t>Revenues:</a:t>
            </a:r>
            <a:r>
              <a:rPr lang="en-US" altLang="en-US" baseline="0" dirty="0" smtClean="0"/>
              <a:t> Vendor from Toledo sells $1,000 in art? Revenues only lead to an economic impact if spent in the local economy.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Annual Fair surpluses used to maintain facilities</a:t>
            </a:r>
          </a:p>
          <a:p>
            <a:pPr marL="628650" lvl="1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Vendor sales revenues spent in local economy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</a:pPr>
            <a:r>
              <a:rPr lang="en-US" altLang="en-US" baseline="0" dirty="0" smtClean="0"/>
              <a:t>Patron: if local, they supplant other uses of those funds spent at event. If visiting, all leads to impact.</a:t>
            </a:r>
          </a:p>
          <a:p>
            <a:pPr marL="457200" lvl="1" indent="0" eaLnBrk="1" hangingPunct="1">
              <a:buFont typeface="+mj-lt"/>
              <a:buNone/>
            </a:pPr>
            <a:r>
              <a:rPr lang="en-US" altLang="en-US" baseline="0" dirty="0" smtClean="0"/>
              <a:t>Costs: if spent from existing funds, no impact: if spent from ticket sales, only share that is from out of state. If funding from grant: all leads to impact</a:t>
            </a:r>
          </a:p>
          <a:p>
            <a:pPr marL="457200" lvl="1" indent="0" eaLnBrk="1" hangingPunct="1">
              <a:buFont typeface="+mj-lt"/>
              <a:buNone/>
            </a:pPr>
            <a:endParaRPr lang="en-US" altLang="en-US" dirty="0" smtClean="0"/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dirty="0" smtClean="0"/>
              <a:t>Should be directly attributable to the event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dirty="0" smtClean="0"/>
              <a:t>Would not have occurred without the event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dirty="0" smtClean="0"/>
              <a:t>Should exclude expenditures that would have taken place in the absence of the event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dirty="0" smtClean="0"/>
              <a:t>Should represent new economic activity created in the community</a:t>
            </a:r>
          </a:p>
          <a:p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624A77-DD8F-41CE-AA4E-5772A0B4E543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624A77-DD8F-41CE-AA4E-5772A0B4E543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4813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What is common is that money is added to or retained in the local economy,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A9DACD-503D-4F8D-8DBA-8DBE72B37C77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9340" indent="-272823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1291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27808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64324" indent="-218259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0840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7356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872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10388" indent="-218259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A9DACD-503D-4F8D-8DBA-8DBE72B37C77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6688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38" indent="-283432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5246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9951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4655" indent="-225837" defTabSz="92608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1172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688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4205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90720" indent="-225837" defTabSz="92608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684EB0-AEAF-4717-99D1-2F7F73AB5E6B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E377D-C8D2-486B-A37D-BCDC7F8D1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96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9704-9843-4BCF-A496-3ED6ADA93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2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641A-090D-4501-B19D-53BA4C283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22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E1703-9EDF-4523-AA62-E095DD483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28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AA13-B8EB-4640-BACF-3D07365C5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46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0889-7A7D-49AA-9A28-57123DA50A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60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06449-9680-4BEC-BEF1-2D6EAD3FB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66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C817-5D9B-44BA-B4FE-F219F289A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27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81165-ED99-4598-924C-6EE6CE871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69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B4F43-99FD-442C-A192-C22150D8D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06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A8F8-5A3F-4E3A-BC4A-4DD0167CA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66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5F987-2D5B-46B1-9951-3F70D5EE23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75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C0E0D78-6AFB-4B9C-A7DC-E7455329E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g.arizona.edu/pubs/marketing/az1056/az1056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su.edu/course/prr/840/econimpact/pdf/ecimpvol3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wmf"/><Relationship Id="rId9" Type="http://schemas.openxmlformats.org/officeDocument/2006/relationships/image" Target="../media/image1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a.msu.edu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400" dirty="0" smtClean="0"/>
              <a:t>Quantifying the Economic Impacts of Community Events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2133600"/>
            <a:ext cx="91440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800"/>
              <a:t>Steven R. Miller, Ph.D.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800"/>
              <a:t>Director: Center for Economic Analysis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0" y="3124200"/>
            <a:ext cx="9144000" cy="161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US" altLang="en-US" sz="1800" dirty="0" smtClean="0"/>
              <a:t>Michigan Association of Fairs and Exhibitions</a:t>
            </a:r>
            <a:endParaRPr lang="en-US" altLang="en-US" sz="1800" dirty="0"/>
          </a:p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US" altLang="en-US" sz="2400" dirty="0" smtClean="0"/>
              <a:t>133</a:t>
            </a:r>
            <a:r>
              <a:rPr lang="en-US" altLang="en-US" sz="2400" baseline="30000" dirty="0" smtClean="0"/>
              <a:t>nd</a:t>
            </a:r>
            <a:r>
              <a:rPr lang="en-US" altLang="en-US" sz="2400" dirty="0" smtClean="0"/>
              <a:t> Annual Convention</a:t>
            </a:r>
            <a:endParaRPr lang="en-US" altLang="en-US" sz="2400" dirty="0"/>
          </a:p>
          <a:p>
            <a:pPr algn="ctr" eaLnBrk="1" hangingPunct="1">
              <a:spcBef>
                <a:spcPct val="10000"/>
              </a:spcBef>
              <a:buFontTx/>
              <a:buNone/>
            </a:pP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January 11-13, 2018</a:t>
            </a:r>
            <a:endParaRPr lang="en-US" altLang="en-US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Grand Rapids, </a:t>
            </a:r>
            <a:r>
              <a:rPr lang="en-US" altLang="en-US" sz="1400" dirty="0"/>
              <a:t>MI</a:t>
            </a:r>
          </a:p>
        </p:txBody>
      </p:sp>
      <p:sp>
        <p:nvSpPr>
          <p:cNvPr id="410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0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5943600"/>
            <a:ext cx="71850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Impact-forming </a:t>
            </a:r>
            <a:br>
              <a:rPr lang="en-US" altLang="en-US" sz="4000" dirty="0"/>
            </a:br>
            <a:r>
              <a:rPr lang="en-US" altLang="en-US" sz="4000" dirty="0"/>
              <a:t>Direct Expenditures</a:t>
            </a:r>
            <a:endParaRPr lang="en-US" altLang="en-US" sz="40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Host </a:t>
            </a:r>
            <a:r>
              <a:rPr lang="en-US" altLang="en-US" b="1" dirty="0" smtClean="0"/>
              <a:t>Expenditures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Renting fees for equipment</a:t>
            </a:r>
          </a:p>
          <a:p>
            <a:pPr lvl="1" eaLnBrk="1" hangingPunct="1"/>
            <a:r>
              <a:rPr lang="en-US" altLang="en-US" dirty="0" smtClean="0"/>
              <a:t>Location fees – if appropriate</a:t>
            </a:r>
          </a:p>
          <a:p>
            <a:pPr lvl="1" eaLnBrk="1" hangingPunct="1"/>
            <a:r>
              <a:rPr lang="en-US" altLang="en-US" dirty="0" smtClean="0"/>
              <a:t>Local bands or entertainment</a:t>
            </a:r>
          </a:p>
          <a:p>
            <a:pPr lvl="2" eaLnBrk="1" hangingPunct="1"/>
            <a:r>
              <a:rPr lang="en-US" altLang="en-US" dirty="0" smtClean="0"/>
              <a:t>Public/sponsored expenditures for hosting the event should be captured </a:t>
            </a:r>
            <a:r>
              <a:rPr lang="en-US" altLang="en-US" b="1" dirty="0" smtClean="0"/>
              <a:t>if purchased from a local provider</a:t>
            </a:r>
          </a:p>
          <a:p>
            <a:pPr lvl="2" eaLnBrk="1" hangingPunct="1"/>
            <a:r>
              <a:rPr lang="en-US" altLang="en-US" dirty="0" smtClean="0"/>
              <a:t>Source of funding may moderate expenditure estimates</a:t>
            </a:r>
          </a:p>
          <a:p>
            <a:pPr lvl="1" eaLnBrk="1" hangingPunct="1"/>
            <a:r>
              <a:rPr lang="en-US" altLang="en-US" dirty="0" smtClean="0"/>
              <a:t>Record expenditures by category</a:t>
            </a:r>
          </a:p>
        </p:txBody>
      </p:sp>
      <p:pic>
        <p:nvPicPr>
          <p:cNvPr id="40964" name="Picture 7" descr="MCj028096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17638"/>
            <a:ext cx="23415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Impact-forming </a:t>
            </a:r>
            <a:br>
              <a:rPr lang="en-US" altLang="en-US" sz="4000" dirty="0"/>
            </a:br>
            <a:r>
              <a:rPr lang="en-US" altLang="en-US" sz="4000" dirty="0"/>
              <a:t>Direct Expenditures</a:t>
            </a:r>
            <a:endParaRPr lang="en-US" altLang="en-US" sz="40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Patron Expenditures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Requires </a:t>
            </a:r>
            <a:r>
              <a:rPr lang="en-US" altLang="en-US" dirty="0"/>
              <a:t>two parts</a:t>
            </a:r>
          </a:p>
          <a:p>
            <a:pPr marL="1371600" lvl="2" indent="-457200" eaLnBrk="1" hangingPunct="1">
              <a:buFont typeface="+mj-lt"/>
              <a:buAutoNum type="arabicPeriod"/>
            </a:pPr>
            <a:r>
              <a:rPr lang="en-US" altLang="en-US" dirty="0"/>
              <a:t>Expenditure </a:t>
            </a:r>
            <a:r>
              <a:rPr lang="en-US" altLang="en-US" dirty="0" smtClean="0"/>
              <a:t>profiles of average visitor or party</a:t>
            </a:r>
            <a:endParaRPr lang="en-US" altLang="en-US" dirty="0"/>
          </a:p>
          <a:p>
            <a:pPr marL="1371600" lvl="2" indent="-457200" eaLnBrk="1" hangingPunct="1">
              <a:buFont typeface="+mj-lt"/>
              <a:buAutoNum type="arabicPeriod"/>
            </a:pPr>
            <a:r>
              <a:rPr lang="en-US" altLang="en-US" dirty="0" smtClean="0"/>
              <a:t>Number of parties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Do this for both local and outside visitors</a:t>
            </a:r>
          </a:p>
          <a:p>
            <a:pPr lvl="2" eaLnBrk="1" hangingPunct="1"/>
            <a:r>
              <a:rPr lang="en-US" altLang="en-US" dirty="0" smtClean="0"/>
              <a:t>Total expenditures is estimated as average party expenditure times number of parties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4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Impact-forming </a:t>
            </a:r>
            <a:br>
              <a:rPr lang="en-US" altLang="en-US" sz="4000" dirty="0"/>
            </a:br>
            <a:r>
              <a:rPr lang="en-US" altLang="en-US" sz="4000" dirty="0"/>
              <a:t>Direct Expenditures</a:t>
            </a:r>
            <a:endParaRPr lang="en-US" altLang="en-US" sz="40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Patron Expenditure Profiles</a:t>
            </a:r>
            <a:endParaRPr lang="en-US" altLang="en-US" dirty="0" smtClean="0"/>
          </a:p>
          <a:p>
            <a:pPr marL="625475" lvl="1" eaLnBrk="1" hangingPunct="1"/>
            <a:r>
              <a:rPr lang="en-US" altLang="en-US" dirty="0" smtClean="0"/>
              <a:t>On-site Intercepts</a:t>
            </a:r>
          </a:p>
          <a:p>
            <a:pPr marL="974725" lvl="2" eaLnBrk="1" hangingPunct="1"/>
            <a:r>
              <a:rPr lang="en-US" altLang="en-US" dirty="0" smtClean="0"/>
              <a:t>Randomly select visitors/parties to interview</a:t>
            </a:r>
          </a:p>
          <a:p>
            <a:pPr marL="974725" lvl="2" eaLnBrk="1" hangingPunct="1"/>
            <a:r>
              <a:rPr lang="en-US" altLang="en-US" dirty="0" smtClean="0"/>
              <a:t>Ask</a:t>
            </a:r>
          </a:p>
          <a:p>
            <a:pPr marL="1143000" lvl="3" eaLnBrk="1" hangingPunct="1"/>
            <a:r>
              <a:rPr lang="en-US" altLang="en-US" dirty="0" smtClean="0"/>
              <a:t>Where from (if local, whether they stayed because of event)?</a:t>
            </a:r>
          </a:p>
          <a:p>
            <a:pPr marL="1143000" lvl="3" eaLnBrk="1" hangingPunct="1"/>
            <a:r>
              <a:rPr lang="en-US" altLang="en-US" dirty="0" smtClean="0"/>
              <a:t>Number of visitors in party</a:t>
            </a:r>
          </a:p>
          <a:p>
            <a:pPr marL="1143000" lvl="3" eaLnBrk="1" hangingPunct="1"/>
            <a:r>
              <a:rPr lang="en-US" altLang="en-US" dirty="0" smtClean="0"/>
              <a:t>How much spent (expected to spend) on various categories?</a:t>
            </a:r>
          </a:p>
          <a:p>
            <a:pPr marL="1143000" lvl="3" eaLnBrk="1" hangingPunct="1"/>
            <a:r>
              <a:rPr lang="en-US" altLang="en-US" dirty="0" smtClean="0"/>
              <a:t>Type of overnight stay (and count of nights if the event spans multiple days)</a:t>
            </a:r>
          </a:p>
          <a:p>
            <a:pPr marL="1143000" lvl="3" eaLnBrk="1" hangingPunct="1"/>
            <a:r>
              <a:rPr lang="en-US" altLang="en-US" dirty="0" smtClean="0"/>
              <a:t>How much spent outside venue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72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Impact-forming </a:t>
            </a:r>
            <a:br>
              <a:rPr lang="en-US" altLang="en-US" sz="4000" dirty="0"/>
            </a:br>
            <a:r>
              <a:rPr lang="en-US" altLang="en-US" sz="4000" dirty="0"/>
              <a:t>Direct Expenditures</a:t>
            </a:r>
            <a:endParaRPr lang="en-US" altLang="en-US" sz="40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Patron Party Counts</a:t>
            </a:r>
          </a:p>
          <a:p>
            <a:pPr lvl="1" eaLnBrk="1" hangingPunct="1"/>
            <a:r>
              <a:rPr lang="en-US" altLang="en-US" dirty="0" smtClean="0"/>
              <a:t>Gated event – Ticket Sales</a:t>
            </a:r>
          </a:p>
          <a:p>
            <a:pPr lvl="1" eaLnBrk="1" hangingPunct="1"/>
            <a:r>
              <a:rPr lang="en-US" altLang="en-US" dirty="0" smtClean="0"/>
              <a:t>Open event – Triangulate </a:t>
            </a:r>
          </a:p>
          <a:p>
            <a:pPr lvl="2" eaLnBrk="1" hangingPunct="1"/>
            <a:r>
              <a:rPr lang="en-US" altLang="en-US" dirty="0" smtClean="0"/>
              <a:t>Parking spots used</a:t>
            </a:r>
          </a:p>
          <a:p>
            <a:pPr lvl="2" eaLnBrk="1" hangingPunct="1"/>
            <a:r>
              <a:rPr lang="en-US" altLang="en-US" dirty="0" smtClean="0"/>
              <a:t>Random count estimates at different times of the day</a:t>
            </a:r>
          </a:p>
          <a:p>
            <a:pPr lvl="2" eaLnBrk="1" hangingPunct="1"/>
            <a:r>
              <a:rPr lang="en-US" altLang="en-US" dirty="0" smtClean="0"/>
              <a:t>Jacobs Method to measuring crowd size (area times density)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936435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be </a:t>
            </a:r>
            <a:r>
              <a:rPr lang="en-US" dirty="0" smtClean="0"/>
              <a:t>like </a:t>
            </a:r>
            <a:r>
              <a:rPr lang="en-US" dirty="0" smtClean="0"/>
              <a:t>Trump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30" y="1600200"/>
            <a:ext cx="8194539" cy="4525963"/>
          </a:xfrm>
        </p:spPr>
      </p:pic>
    </p:spTree>
    <p:extLst>
      <p:ext uri="{BB962C8B-B14F-4D97-AF65-F5344CB8AC3E}">
        <p14:creationId xmlns:p14="http://schemas.microsoft.com/office/powerpoint/2010/main" val="13591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Impact-forming </a:t>
            </a:r>
            <a:br>
              <a:rPr lang="en-US" altLang="en-US" sz="4000" dirty="0"/>
            </a:br>
            <a:r>
              <a:rPr lang="en-US" altLang="en-US" sz="4000" dirty="0"/>
              <a:t>Direct Expenditures</a:t>
            </a:r>
            <a:endParaRPr lang="en-US" altLang="en-US" sz="40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Vendor </a:t>
            </a:r>
            <a:r>
              <a:rPr lang="en-US" altLang="en-US" b="1" dirty="0" smtClean="0"/>
              <a:t>Expenditures</a:t>
            </a:r>
          </a:p>
          <a:p>
            <a:pPr lvl="1" eaLnBrk="1" hangingPunct="1"/>
            <a:r>
              <a:rPr lang="en-US" altLang="en-US" dirty="0"/>
              <a:t>Requires two parts</a:t>
            </a:r>
          </a:p>
          <a:p>
            <a:pPr marL="1371600" lvl="2" indent="-457200" eaLnBrk="1" hangingPunct="1">
              <a:buFont typeface="+mj-lt"/>
              <a:buAutoNum type="arabicPeriod"/>
            </a:pPr>
            <a:r>
              <a:rPr lang="en-US" altLang="en-US" dirty="0"/>
              <a:t>Expenditure profiles of average visitor or party</a:t>
            </a:r>
          </a:p>
          <a:p>
            <a:pPr marL="1371600" lvl="2" indent="-457200" eaLnBrk="1" hangingPunct="1">
              <a:buFont typeface="+mj-lt"/>
              <a:buAutoNum type="arabicPeriod"/>
            </a:pPr>
            <a:r>
              <a:rPr lang="en-US" altLang="en-US" dirty="0"/>
              <a:t>Number of parties</a:t>
            </a:r>
          </a:p>
          <a:p>
            <a:pPr lvl="2" eaLnBrk="1" hangingPunct="1"/>
            <a:r>
              <a:rPr lang="en-US" altLang="en-US" dirty="0" smtClean="0"/>
              <a:t>Total </a:t>
            </a:r>
            <a:r>
              <a:rPr lang="en-US" altLang="en-US" dirty="0"/>
              <a:t>expenditures is estimated as average party expenditure times number of </a:t>
            </a:r>
            <a:r>
              <a:rPr lang="en-US" altLang="en-US" dirty="0" smtClean="0"/>
              <a:t>parties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Vendor counts do not need to be estimated, but spending does</a:t>
            </a:r>
          </a:p>
          <a:p>
            <a:pPr lvl="2" eaLnBrk="1" hangingPunct="1"/>
            <a:r>
              <a:rPr lang="en-US" altLang="en-US" dirty="0" smtClean="0"/>
              <a:t>Use a similar survey to get expenditures by category and night stays</a:t>
            </a:r>
          </a:p>
          <a:p>
            <a:pPr lvl="2" eaLnBrk="1" hangingPunct="1"/>
            <a:r>
              <a:rPr lang="en-US" altLang="en-US" dirty="0" smtClean="0"/>
              <a:t>Use receipts to determine whether they are local or not</a:t>
            </a:r>
          </a:p>
          <a:p>
            <a:pPr lvl="2" eaLnBrk="1" hangingPunct="1"/>
            <a:endParaRPr lang="en-US" altLang="en-US" dirty="0" smtClean="0"/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40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Impact-forming </a:t>
            </a:r>
            <a:br>
              <a:rPr lang="en-US" altLang="en-US" sz="4000" dirty="0"/>
            </a:br>
            <a:r>
              <a:rPr lang="en-US" altLang="en-US" sz="4000" dirty="0"/>
              <a:t>Direct Expenditures</a:t>
            </a:r>
            <a:endParaRPr lang="en-US" altLang="en-US" sz="400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Vendor </a:t>
            </a:r>
            <a:r>
              <a:rPr lang="en-US" altLang="en-US" b="1" dirty="0" smtClean="0"/>
              <a:t>Expenditure Profiles</a:t>
            </a:r>
          </a:p>
          <a:p>
            <a:pPr lvl="1" eaLnBrk="1" hangingPunct="1"/>
            <a:r>
              <a:rPr lang="en-US" altLang="en-US" dirty="0" smtClean="0"/>
              <a:t>Similar approach to patron expenditure profiles</a:t>
            </a:r>
          </a:p>
          <a:p>
            <a:pPr lvl="2" eaLnBrk="1" hangingPunct="1"/>
            <a:r>
              <a:rPr lang="en-US" altLang="en-US" dirty="0" smtClean="0"/>
              <a:t>How much spent by category and number of overnight stays</a:t>
            </a:r>
          </a:p>
          <a:p>
            <a:pPr eaLnBrk="1" hangingPunct="1"/>
            <a:r>
              <a:rPr lang="en-US" altLang="en-US" b="1" dirty="0" smtClean="0"/>
              <a:t>Vendor Counts</a:t>
            </a:r>
          </a:p>
          <a:p>
            <a:pPr lvl="1" eaLnBrk="1" hangingPunct="1"/>
            <a:r>
              <a:rPr lang="en-US" altLang="en-US" dirty="0" smtClean="0"/>
              <a:t>Vendor counts do not need to be estimated</a:t>
            </a:r>
          </a:p>
          <a:p>
            <a:pPr lvl="2" eaLnBrk="1" hangingPunct="1"/>
            <a:r>
              <a:rPr lang="en-US" altLang="en-US" dirty="0" smtClean="0"/>
              <a:t>Use receipts to determine whether they are local or not</a:t>
            </a:r>
          </a:p>
          <a:p>
            <a:pPr lvl="2" eaLnBrk="1" hangingPunct="1"/>
            <a:endParaRPr lang="en-US" altLang="en-US" dirty="0" smtClean="0"/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43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Quick Sidebar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great deal of importance rests on the data collection</a:t>
            </a:r>
          </a:p>
          <a:p>
            <a:pPr lvl="1"/>
            <a:r>
              <a:rPr lang="en-US" dirty="0" smtClean="0"/>
              <a:t>Plan well ahead of time</a:t>
            </a:r>
          </a:p>
          <a:p>
            <a:pPr lvl="2"/>
            <a:r>
              <a:rPr lang="en-US" dirty="0" smtClean="0"/>
              <a:t>Schedule times for intercepting such that they are representative (mix of days and times)</a:t>
            </a:r>
          </a:p>
          <a:p>
            <a:pPr lvl="2"/>
            <a:r>
              <a:rPr lang="en-US" dirty="0" smtClean="0"/>
              <a:t>Train enumerators before hand</a:t>
            </a:r>
          </a:p>
          <a:p>
            <a:pPr lvl="2"/>
            <a:r>
              <a:rPr lang="en-US" dirty="0" smtClean="0"/>
              <a:t>May also want to record rejections</a:t>
            </a:r>
          </a:p>
          <a:p>
            <a:pPr lvl="2"/>
            <a:r>
              <a:rPr lang="en-US" dirty="0" smtClean="0"/>
              <a:t>Vet the survey form before hand – consult outside expertise </a:t>
            </a:r>
          </a:p>
        </p:txBody>
      </p:sp>
    </p:spTree>
    <p:extLst>
      <p:ext uri="{BB962C8B-B14F-4D97-AF65-F5344CB8AC3E}">
        <p14:creationId xmlns:p14="http://schemas.microsoft.com/office/powerpoint/2010/main" val="28411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sz="3000" dirty="0" smtClean="0"/>
              <a:t>Intercept surveys are a flexible means toward understanding </a:t>
            </a:r>
          </a:p>
          <a:p>
            <a:pPr lvl="1" eaLnBrk="1" hangingPunct="1"/>
            <a:r>
              <a:rPr lang="en-US" altLang="en-US" sz="2600" dirty="0" smtClean="0"/>
              <a:t>visitor spending </a:t>
            </a:r>
          </a:p>
          <a:p>
            <a:pPr lvl="1" eaLnBrk="1" hangingPunct="1"/>
            <a:r>
              <a:rPr lang="en-US" altLang="en-US" sz="2600" dirty="0" smtClean="0"/>
              <a:t>characteristics </a:t>
            </a:r>
          </a:p>
          <a:p>
            <a:pPr lvl="1" eaLnBrk="1" hangingPunct="1"/>
            <a:r>
              <a:rPr lang="en-US" altLang="en-US" sz="2600" dirty="0" smtClean="0"/>
              <a:t>experience </a:t>
            </a:r>
          </a:p>
          <a:p>
            <a:pPr lvl="1" eaLnBrk="1" hangingPunct="1"/>
            <a:r>
              <a:rPr lang="en-US" altLang="en-US" sz="2600" dirty="0" smtClean="0"/>
              <a:t>perceptions </a:t>
            </a:r>
          </a:p>
          <a:p>
            <a:pPr eaLnBrk="1" hangingPunct="1"/>
            <a:r>
              <a:rPr lang="en-US" altLang="en-US" sz="3000" dirty="0" smtClean="0"/>
              <a:t>Add relevant questions of interest, but balance the desire of the survey takers’ to not be burdened with a survey with your desire to gain information</a:t>
            </a:r>
          </a:p>
          <a:p>
            <a:pPr eaLnBrk="1" hangingPunct="1"/>
            <a:endParaRPr lang="en-US" altLang="en-US" sz="3000" dirty="0" smtClean="0"/>
          </a:p>
        </p:txBody>
      </p:sp>
      <p:pic>
        <p:nvPicPr>
          <p:cNvPr id="4915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783">
            <a:off x="6543144" y="2047344"/>
            <a:ext cx="18415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Quick Sidebar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Two vital questions must be addressed for patron surveys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Where do you live? (</a:t>
            </a:r>
            <a:r>
              <a:rPr lang="en-US" alt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Zipcode</a:t>
            </a:r>
            <a:r>
              <a:rPr lang="en-US" alt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Distance traveled</a:t>
            </a:r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much did/will you spend on X while in the community? Where X is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Gasoline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Sporting goods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Groceries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Restaurants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Lodging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en-US" alt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Etc.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b="1" dirty="0" smtClean="0"/>
              <a:t>Never assume a blank is no response on expenditures. Assume it is zero.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Quick Sidebar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What are Community Events</a:t>
            </a:r>
          </a:p>
        </p:txBody>
      </p:sp>
      <p:graphicFrame>
        <p:nvGraphicFramePr>
          <p:cNvPr id="3120" name="Group 4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9259622"/>
              </p:ext>
            </p:extLst>
          </p:nvPr>
        </p:nvGraphicFramePr>
        <p:xfrm>
          <a:off x="533400" y="1775619"/>
          <a:ext cx="7772400" cy="29718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1513075688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1621039214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Conferences/Conventions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Trade/Specialty Shows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147952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Arts Fairs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Carnivals and Festivals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710607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Concerts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Home and Garden Shows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253486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County Fairs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Sporting Events/Tournaments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4962089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Runs/Marathons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Charity Events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70183"/>
                  </a:ext>
                </a:extLst>
              </a:tr>
            </a:tbl>
          </a:graphicData>
        </a:graphic>
      </p:graphicFrame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457200" y="5105400"/>
            <a:ext cx="822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Any non-continuous event that may draw in outside visitors to the community, or entice local residents to remain in the area that would otherwise visit other communities.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Other questions worth considering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you are a resident of XXX would you have traveled outside the community if this event did not take place today(This week)?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Besides the event, did you take in any other activities?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Did you shop at non-event venues?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Please rate your experience.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We can get creative, but remember, people do not like taking surveys – </a:t>
            </a:r>
            <a:r>
              <a:rPr lang="en-US" altLang="en-US" sz="2800" b="1" i="1" dirty="0" smtClean="0"/>
              <a:t>keep it short!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Quick Sidebar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Vendor surveys may also include questions about sales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Sales revenues earned by out-of-town vendors leave the community but those of local vendors stay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/>
              <a:t>These represent earnings that will be recirculated in the local economy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Quick Sidebar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sz="2800" b="1" dirty="0"/>
              <a:t>Administering and Writing Surveys</a:t>
            </a:r>
          </a:p>
          <a:p>
            <a:pPr eaLnBrk="1" hangingPunct="1">
              <a:defRPr/>
            </a:pPr>
            <a:r>
              <a:rPr lang="en-US" altLang="en-US" sz="2800" dirty="0" smtClean="0"/>
              <a:t>There exists several resources for writing survey questions	</a:t>
            </a:r>
          </a:p>
          <a:p>
            <a:pPr lvl="1" eaLnBrk="1" hangingPunct="1">
              <a:defRPr/>
            </a:pPr>
            <a:r>
              <a:rPr lang="en-US" altLang="en-US" sz="2200" dirty="0" smtClean="0"/>
              <a:t>Julie Leones, </a:t>
            </a:r>
            <a:r>
              <a:rPr lang="en-US" altLang="en-US" sz="2200" i="1" dirty="0" smtClean="0"/>
              <a:t>A Guide To Designing and Conducting</a:t>
            </a:r>
            <a:r>
              <a:rPr lang="en-US" altLang="en-US" sz="2200" dirty="0" smtClean="0"/>
              <a:t> </a:t>
            </a:r>
            <a:r>
              <a:rPr lang="en-US" altLang="en-US" sz="2200" i="1" dirty="0" smtClean="0"/>
              <a:t>Visitor Surveys</a:t>
            </a:r>
            <a:r>
              <a:rPr lang="en-US" altLang="en-US" sz="2200" dirty="0" smtClean="0"/>
              <a:t> </a:t>
            </a:r>
          </a:p>
          <a:p>
            <a:pPr lvl="2" eaLnBrk="1" hangingPunct="1">
              <a:defRPr/>
            </a:pPr>
            <a:r>
              <a:rPr lang="en-US" altLang="en-US" sz="2000" dirty="0" smtClean="0">
                <a:hlinkClick r:id="rId3"/>
              </a:rPr>
              <a:t>http://ag.arizona.edu/pubs/marketing/az1056/az1056.html</a:t>
            </a:r>
            <a:endParaRPr lang="en-US" altLang="en-US" sz="2000" dirty="0" smtClean="0"/>
          </a:p>
          <a:p>
            <a:pPr lvl="1" eaLnBrk="1" hangingPunct="1">
              <a:defRPr/>
            </a:pPr>
            <a:r>
              <a:rPr lang="en-US" altLang="en-US" sz="2200" dirty="0" smtClean="0"/>
              <a:t>Daniel J. </a:t>
            </a:r>
            <a:r>
              <a:rPr lang="en-US" altLang="en-US" sz="2200" dirty="0" err="1" smtClean="0"/>
              <a:t>Stynes</a:t>
            </a:r>
            <a:r>
              <a:rPr lang="en-US" altLang="en-US" sz="2200" dirty="0" smtClean="0"/>
              <a:t>, </a:t>
            </a:r>
            <a:r>
              <a:rPr lang="en-US" altLang="en-US" sz="2200" i="1" dirty="0" smtClean="0"/>
              <a:t>Guidelines for Measuring Visitor Spending</a:t>
            </a:r>
            <a:endParaRPr lang="en-US" altLang="en-US" sz="2200" dirty="0" smtClean="0"/>
          </a:p>
          <a:p>
            <a:pPr lvl="2" eaLnBrk="1" hangingPunct="1">
              <a:defRPr/>
            </a:pPr>
            <a:r>
              <a:rPr lang="en-US" altLang="en-US" sz="2000" dirty="0" smtClean="0">
                <a:hlinkClick r:id="rId4"/>
              </a:rPr>
              <a:t>https://msu.edu/course/prr/840/econimpact/pdf/ecimpvol3.pdf</a:t>
            </a:r>
            <a:r>
              <a:rPr lang="en-US" altLang="en-US" sz="2000" dirty="0" smtClean="0"/>
              <a:t> </a:t>
            </a:r>
          </a:p>
          <a:p>
            <a:pPr marL="914400" lvl="2" indent="0" eaLnBrk="1" hangingPunct="1">
              <a:buFontTx/>
              <a:buNone/>
              <a:defRPr/>
            </a:pPr>
            <a:r>
              <a:rPr lang="en-US" altLang="en-US" sz="1800" dirty="0" smtClean="0"/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Quick Sidebar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Adding up the expenditures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800" dirty="0" smtClean="0"/>
              <a:t>Now we have expenditures and impact-generating expenditures:</a:t>
            </a:r>
          </a:p>
          <a:p>
            <a:pPr lvl="1"/>
            <a:r>
              <a:rPr lang="en-US" sz="2400" dirty="0" smtClean="0"/>
              <a:t>Host Expenditures</a:t>
            </a:r>
          </a:p>
          <a:p>
            <a:pPr lvl="1"/>
            <a:r>
              <a:rPr lang="en-US" sz="2400" dirty="0" smtClean="0"/>
              <a:t>Patron Expenditures</a:t>
            </a:r>
          </a:p>
          <a:p>
            <a:pPr lvl="1"/>
            <a:r>
              <a:rPr lang="en-US" sz="2400" dirty="0" smtClean="0"/>
              <a:t>Vendor Expenditures</a:t>
            </a:r>
          </a:p>
          <a:p>
            <a:r>
              <a:rPr lang="en-US" sz="2800" dirty="0" smtClean="0"/>
              <a:t>Impact expenditures (sub-set of total expenditures) </a:t>
            </a:r>
            <a:r>
              <a:rPr lang="en-US" sz="2800" dirty="0" smtClean="0"/>
              <a:t>are </a:t>
            </a:r>
            <a:r>
              <a:rPr lang="en-US" sz="2800" dirty="0" smtClean="0"/>
              <a:t>what we are after, though it may be useful to record and report total expenditures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40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Direct Impacts of Host Expenditures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expenditures are reportable and represents the sum of all receipts </a:t>
            </a:r>
          </a:p>
          <a:p>
            <a:r>
              <a:rPr lang="en-US" dirty="0" smtClean="0"/>
              <a:t>Impact expenditures </a:t>
            </a:r>
            <a:r>
              <a:rPr lang="en-US" dirty="0" smtClean="0"/>
              <a:t>are </a:t>
            </a:r>
            <a:r>
              <a:rPr lang="en-US" dirty="0" smtClean="0"/>
              <a:t>limited to those expenditures that </a:t>
            </a:r>
            <a:r>
              <a:rPr lang="en-US" dirty="0" smtClean="0"/>
              <a:t>are new to the local economy and occur because of the event, fair or exhibition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1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Calculating Direct Impacts of Patron Expenditures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70" y="1654922"/>
            <a:ext cx="7967859" cy="4822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Calculating Direct Impacts of Vendor Expenditures</a:t>
            </a:r>
          </a:p>
        </p:txBody>
      </p:sp>
      <p:sp>
        <p:nvSpPr>
          <p:cNvPr id="74755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Vendor </a:t>
            </a:r>
            <a:r>
              <a:rPr lang="en-US" altLang="en-US" dirty="0" smtClean="0"/>
              <a:t>impacts </a:t>
            </a:r>
            <a:r>
              <a:rPr lang="en-US" altLang="en-US" dirty="0"/>
              <a:t>are two-part</a:t>
            </a:r>
          </a:p>
          <a:p>
            <a:pPr lvl="1" eaLnBrk="1" hangingPunct="1"/>
            <a:r>
              <a:rPr lang="en-US" altLang="en-US" dirty="0"/>
              <a:t>For out-of-town vendors: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For </a:t>
            </a:r>
            <a:r>
              <a:rPr lang="en-US" altLang="en-US" dirty="0"/>
              <a:t>local vendors:</a:t>
            </a:r>
          </a:p>
        </p:txBody>
      </p:sp>
      <p:sp>
        <p:nvSpPr>
          <p:cNvPr id="74756" name="Rectangle 1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150233"/>
              </p:ext>
            </p:extLst>
          </p:nvPr>
        </p:nvGraphicFramePr>
        <p:xfrm>
          <a:off x="1524000" y="2751815"/>
          <a:ext cx="5105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430">
                  <a:extLst>
                    <a:ext uri="{9D8B030D-6E8A-4147-A177-3AD203B41FA5}">
                      <a16:colId xmlns:a16="http://schemas.microsoft.com/office/drawing/2014/main" val="1582493701"/>
                    </a:ext>
                  </a:extLst>
                </a:gridCol>
                <a:gridCol w="382905">
                  <a:extLst>
                    <a:ext uri="{9D8B030D-6E8A-4147-A177-3AD203B41FA5}">
                      <a16:colId xmlns:a16="http://schemas.microsoft.com/office/drawing/2014/main" val="85822901"/>
                    </a:ext>
                  </a:extLst>
                </a:gridCol>
                <a:gridCol w="2425065">
                  <a:extLst>
                    <a:ext uri="{9D8B030D-6E8A-4147-A177-3AD203B41FA5}">
                      <a16:colId xmlns:a16="http://schemas.microsoft.com/office/drawing/2014/main" val="1673438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Direct impact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of vendor purchases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=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Total vendor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purchases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8698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805655"/>
              </p:ext>
            </p:extLst>
          </p:nvPr>
        </p:nvGraphicFramePr>
        <p:xfrm>
          <a:off x="1524000" y="4800601"/>
          <a:ext cx="5105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430">
                  <a:extLst>
                    <a:ext uri="{9D8B030D-6E8A-4147-A177-3AD203B41FA5}">
                      <a16:colId xmlns:a16="http://schemas.microsoft.com/office/drawing/2014/main" val="1582493701"/>
                    </a:ext>
                  </a:extLst>
                </a:gridCol>
                <a:gridCol w="382905">
                  <a:extLst>
                    <a:ext uri="{9D8B030D-6E8A-4147-A177-3AD203B41FA5}">
                      <a16:colId xmlns:a16="http://schemas.microsoft.com/office/drawing/2014/main" val="85822901"/>
                    </a:ext>
                  </a:extLst>
                </a:gridCol>
                <a:gridCol w="2425065">
                  <a:extLst>
                    <a:ext uri="{9D8B030D-6E8A-4147-A177-3AD203B41FA5}">
                      <a16:colId xmlns:a16="http://schemas.microsoft.com/office/drawing/2014/main" val="1673438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Direct impact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of vendor purchases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=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8698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353489"/>
              </p:ext>
            </p:extLst>
          </p:nvPr>
        </p:nvGraphicFramePr>
        <p:xfrm>
          <a:off x="1524000" y="3391895"/>
          <a:ext cx="5105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430">
                  <a:extLst>
                    <a:ext uri="{9D8B030D-6E8A-4147-A177-3AD203B41FA5}">
                      <a16:colId xmlns:a16="http://schemas.microsoft.com/office/drawing/2014/main" val="1665987353"/>
                    </a:ext>
                  </a:extLst>
                </a:gridCol>
                <a:gridCol w="382905">
                  <a:extLst>
                    <a:ext uri="{9D8B030D-6E8A-4147-A177-3AD203B41FA5}">
                      <a16:colId xmlns:a16="http://schemas.microsoft.com/office/drawing/2014/main" val="1214144432"/>
                    </a:ext>
                  </a:extLst>
                </a:gridCol>
                <a:gridCol w="2425065">
                  <a:extLst>
                    <a:ext uri="{9D8B030D-6E8A-4147-A177-3AD203B41FA5}">
                      <a16:colId xmlns:a16="http://schemas.microsoft.com/office/drawing/2014/main" val="2606455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Direct impact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of vendor sales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=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8946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32455"/>
              </p:ext>
            </p:extLst>
          </p:nvPr>
        </p:nvGraphicFramePr>
        <p:xfrm>
          <a:off x="1524000" y="5440681"/>
          <a:ext cx="5105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430">
                  <a:extLst>
                    <a:ext uri="{9D8B030D-6E8A-4147-A177-3AD203B41FA5}">
                      <a16:colId xmlns:a16="http://schemas.microsoft.com/office/drawing/2014/main" val="1582493701"/>
                    </a:ext>
                  </a:extLst>
                </a:gridCol>
                <a:gridCol w="382905">
                  <a:extLst>
                    <a:ext uri="{9D8B030D-6E8A-4147-A177-3AD203B41FA5}">
                      <a16:colId xmlns:a16="http://schemas.microsoft.com/office/drawing/2014/main" val="85822901"/>
                    </a:ext>
                  </a:extLst>
                </a:gridCol>
                <a:gridCol w="2425065">
                  <a:extLst>
                    <a:ext uri="{9D8B030D-6E8A-4147-A177-3AD203B41FA5}">
                      <a16:colId xmlns:a16="http://schemas.microsoft.com/office/drawing/2014/main" val="1673438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Direct impact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of vendor sales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=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Total vendor </a:t>
                      </a:r>
                      <a:b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sales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8698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73162"/>
          </a:xfrm>
        </p:spPr>
        <p:txBody>
          <a:bodyPr/>
          <a:lstStyle/>
          <a:p>
            <a:r>
              <a:rPr lang="en-US" dirty="0" smtClean="0"/>
              <a:t>The Resulting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have expenditures by category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57275"/>
              </p:ext>
            </p:extLst>
          </p:nvPr>
        </p:nvGraphicFramePr>
        <p:xfrm>
          <a:off x="828259" y="2331085"/>
          <a:ext cx="7848603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958">
                  <a:extLst>
                    <a:ext uri="{9D8B030D-6E8A-4147-A177-3AD203B41FA5}">
                      <a16:colId xmlns:a16="http://schemas.microsoft.com/office/drawing/2014/main" val="643153777"/>
                    </a:ext>
                  </a:extLst>
                </a:gridCol>
                <a:gridCol w="1153729">
                  <a:extLst>
                    <a:ext uri="{9D8B030D-6E8A-4147-A177-3AD203B41FA5}">
                      <a16:colId xmlns:a16="http://schemas.microsoft.com/office/drawing/2014/main" val="1211082713"/>
                    </a:ext>
                  </a:extLst>
                </a:gridCol>
                <a:gridCol w="1153729">
                  <a:extLst>
                    <a:ext uri="{9D8B030D-6E8A-4147-A177-3AD203B41FA5}">
                      <a16:colId xmlns:a16="http://schemas.microsoft.com/office/drawing/2014/main" val="2437527941"/>
                    </a:ext>
                  </a:extLst>
                </a:gridCol>
                <a:gridCol w="1153729">
                  <a:extLst>
                    <a:ext uri="{9D8B030D-6E8A-4147-A177-3AD203B41FA5}">
                      <a16:colId xmlns:a16="http://schemas.microsoft.com/office/drawing/2014/main" val="935700845"/>
                    </a:ext>
                  </a:extLst>
                </a:gridCol>
                <a:gridCol w="1153729">
                  <a:extLst>
                    <a:ext uri="{9D8B030D-6E8A-4147-A177-3AD203B41FA5}">
                      <a16:colId xmlns:a16="http://schemas.microsoft.com/office/drawing/2014/main" val="565752703"/>
                    </a:ext>
                  </a:extLst>
                </a:gridCol>
                <a:gridCol w="1153729">
                  <a:extLst>
                    <a:ext uri="{9D8B030D-6E8A-4147-A177-3AD203B41FA5}">
                      <a16:colId xmlns:a16="http://schemas.microsoft.com/office/drawing/2014/main" val="37948062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Hosting Exp.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Patron Exp.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Vender Exp.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Vendor Sales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Totals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060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Hosting Svc.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860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Entertainment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769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Gas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113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Groceries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489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Lodging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82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Restaurants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607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On-venue spending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49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Earnings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275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….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804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Totals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839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4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8" y="2744608"/>
            <a:ext cx="9144000" cy="731837"/>
            <a:chOff x="20128" y="2744608"/>
            <a:chExt cx="9144000" cy="731837"/>
          </a:xfrm>
        </p:grpSpPr>
        <p:sp>
          <p:nvSpPr>
            <p:cNvPr id="4" name="Rectangle 3"/>
            <p:cNvSpPr/>
            <p:nvPr/>
          </p:nvSpPr>
          <p:spPr>
            <a:xfrm>
              <a:off x="20128" y="2744608"/>
              <a:ext cx="9144000" cy="7318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9945" y="2872818"/>
              <a:ext cx="2743200" cy="492443"/>
            </a:xfrm>
            <a:prstGeom prst="rect">
              <a:avLst/>
            </a:prstGeom>
            <a:noFill/>
          </p:spPr>
          <p:txBody>
            <a:bodyPr wrap="square" lIns="91440" tIns="0" rIns="0" bIns="0" rtlCol="0">
              <a:spAutoFit/>
            </a:bodyPr>
            <a:lstStyle/>
            <a:p>
              <a:r>
                <a:rPr lang="en-US" sz="1600" dirty="0" smtClean="0"/>
                <a:t>Minimum requirement for estimating economic impacts</a:t>
              </a:r>
              <a:endParaRPr lang="en-US" sz="1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8" y="3476445"/>
            <a:ext cx="9144000" cy="1705155"/>
            <a:chOff x="20128" y="3476445"/>
            <a:chExt cx="9144000" cy="1705155"/>
          </a:xfrm>
        </p:grpSpPr>
        <p:sp>
          <p:nvSpPr>
            <p:cNvPr id="8" name="Rectangle 7"/>
            <p:cNvSpPr/>
            <p:nvPr/>
          </p:nvSpPr>
          <p:spPr>
            <a:xfrm>
              <a:off x="20128" y="3476445"/>
              <a:ext cx="9144000" cy="170515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945" y="4082801"/>
              <a:ext cx="2743200" cy="492443"/>
            </a:xfrm>
            <a:prstGeom prst="rect">
              <a:avLst/>
            </a:prstGeom>
            <a:noFill/>
          </p:spPr>
          <p:txBody>
            <a:bodyPr wrap="square" lIns="91440" tIns="0" rIns="0" bIns="0" rtlCol="0">
              <a:spAutoFit/>
            </a:bodyPr>
            <a:lstStyle/>
            <a:p>
              <a:r>
                <a:rPr lang="en-US" sz="1600" dirty="0" smtClean="0"/>
                <a:t>Advanced methods requiring modeling from an economist</a:t>
              </a:r>
              <a:endParaRPr lang="en-US" sz="1600" dirty="0"/>
            </a:p>
          </p:txBody>
        </p:sp>
      </p:grp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Nature of Economic Impact Estimates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Three components make up a standard economic impact estimate</a:t>
            </a:r>
          </a:p>
          <a:p>
            <a:pPr marL="2743200" lvl="1" indent="-457200" eaLnBrk="1" hangingPunct="1">
              <a:defRPr/>
            </a:pPr>
            <a:r>
              <a:rPr lang="en-US" altLang="en-US" dirty="0" smtClean="0"/>
              <a:t>Direct Expenditures – </a:t>
            </a:r>
            <a:r>
              <a:rPr lang="en-US" alt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Direct Infusion into local economy</a:t>
            </a:r>
          </a:p>
          <a:p>
            <a:pPr marL="2743200" lvl="1" indent="-457200" eaLnBrk="1" hangingPunct="1">
              <a:defRPr/>
            </a:pPr>
            <a:r>
              <a:rPr lang="en-US" altLang="en-US" dirty="0" smtClean="0"/>
              <a:t>Indirect Expenditures – </a:t>
            </a:r>
            <a:r>
              <a:rPr lang="en-US" alt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B2B transactions to support direct infusion</a:t>
            </a:r>
          </a:p>
          <a:p>
            <a:pPr marL="2743200" lvl="1" indent="-457200" eaLnBrk="1" hangingPunct="1">
              <a:defRPr/>
            </a:pPr>
            <a:r>
              <a:rPr lang="en-US" altLang="en-US" dirty="0" smtClean="0"/>
              <a:t>Induced Expenditures – </a:t>
            </a:r>
            <a:r>
              <a:rPr lang="en-US" altLang="en-US" sz="2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Household expenditures from changes in earnings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1" y="5451675"/>
            <a:ext cx="7998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Modeling the indirect and induced expenditures </a:t>
            </a:r>
          </a:p>
          <a:p>
            <a:pPr marL="465138"/>
            <a:r>
              <a:rPr lang="en-US" i="1" dirty="0" smtClean="0"/>
              <a:t>Mostly undertaken by a third party (consultant or higher education)</a:t>
            </a:r>
          </a:p>
          <a:p>
            <a:pPr marL="465138"/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Background on Economic Impact Modeling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Economic impact models are standardized</a:t>
            </a:r>
          </a:p>
          <a:p>
            <a:pPr marL="1660525" lvl="1">
              <a:spcBef>
                <a:spcPts val="0"/>
              </a:spcBef>
            </a:pPr>
            <a:r>
              <a:rPr lang="en-US" altLang="en-US" dirty="0" smtClean="0"/>
              <a:t>Mainstream tools of economists for decades</a:t>
            </a:r>
          </a:p>
          <a:p>
            <a:pPr marL="1660525" lvl="1">
              <a:spcBef>
                <a:spcPts val="0"/>
              </a:spcBef>
            </a:pPr>
            <a:r>
              <a:rPr lang="en-US" altLang="en-US" dirty="0" smtClean="0"/>
              <a:t>Well established and rigorously studied</a:t>
            </a:r>
          </a:p>
          <a:p>
            <a:pPr marL="1660525" lvl="1">
              <a:spcBef>
                <a:spcPts val="0"/>
              </a:spcBef>
            </a:pPr>
            <a:r>
              <a:rPr lang="en-US" altLang="en-US" dirty="0" smtClean="0"/>
              <a:t>Traces </a:t>
            </a:r>
            <a:r>
              <a:rPr lang="en-US" altLang="en-US" dirty="0" smtClean="0"/>
              <a:t>related expenditures through their conclusions as dollars are recirculated throughout the economy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712224"/>
            <a:ext cx="6139045" cy="241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Events Impact Communities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altLang="en-US" dirty="0" smtClean="0"/>
              <a:t>Builds social cohesion 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altLang="en-US" dirty="0" err="1" smtClean="0"/>
              <a:t>Placemaking</a:t>
            </a:r>
            <a:endParaRPr lang="en-US" altLang="en-US" dirty="0" smtClean="0"/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altLang="en-US" dirty="0" smtClean="0"/>
              <a:t>Enhances tourism visibility and outside visitation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en-US" altLang="en-US" dirty="0" smtClean="0"/>
              <a:t>Generates economic activity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457200" y="4525964"/>
            <a:ext cx="8229600" cy="134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All such impacts can  be measured, but we will focus on the nature and requirements for undertaking economic impact measurements.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Total Impact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2057400"/>
          </a:xfrm>
        </p:spPr>
        <p:txBody>
          <a:bodyPr/>
          <a:lstStyle/>
          <a:p>
            <a:pPr eaLnBrk="1" hangingPunct="1"/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  <p:sp>
        <p:nvSpPr>
          <p:cNvPr id="34820" name="Rectangle 91"/>
          <p:cNvSpPr>
            <a:spLocks noChangeArrowheads="1"/>
          </p:cNvSpPr>
          <p:nvPr/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Is simply the sum of the three component impacts</a:t>
            </a:r>
          </a:p>
          <a:p>
            <a:pPr eaLnBrk="1" hangingPunct="1"/>
            <a:endParaRPr lang="en-US" altLang="en-US" sz="2000"/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/>
              <a:t>In practice, the total impact is calculated as a multiple of the direct impact</a:t>
            </a:r>
          </a:p>
        </p:txBody>
      </p:sp>
      <p:pic>
        <p:nvPicPr>
          <p:cNvPr id="34821" name="Picture 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93" b="17397"/>
          <a:stretch>
            <a:fillRect/>
          </a:stretch>
        </p:blipFill>
        <p:spPr bwMode="auto">
          <a:xfrm>
            <a:off x="1143000" y="2454275"/>
            <a:ext cx="690086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Rectangle 9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22622" name="Object 94"/>
          <p:cNvGraphicFramePr>
            <a:graphicFrameLocks noChangeAspect="1"/>
          </p:cNvGraphicFramePr>
          <p:nvPr/>
        </p:nvGraphicFramePr>
        <p:xfrm>
          <a:off x="2171700" y="5451475"/>
          <a:ext cx="31242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Equation" r:id="rId5" imgW="1701800" imgH="419100" progId="Equation.3">
                  <p:embed/>
                </p:oleObj>
              </mc:Choice>
              <mc:Fallback>
                <p:oleObj name="Equation" r:id="rId5" imgW="1701800" imgH="419100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5451475"/>
                        <a:ext cx="31242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4" name="Picture 96" descr="MCj0412570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0"/>
            <a:ext cx="178276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Rectangle 9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4826" name="Object 97"/>
          <p:cNvGraphicFramePr>
            <a:graphicFrameLocks noChangeAspect="1"/>
          </p:cNvGraphicFramePr>
          <p:nvPr/>
        </p:nvGraphicFramePr>
        <p:xfrm>
          <a:off x="1562100" y="4343400"/>
          <a:ext cx="4341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Equation" r:id="rId8" imgW="2171700" imgH="457200" progId="Equation.3">
                  <p:embed/>
                </p:oleObj>
              </mc:Choice>
              <mc:Fallback>
                <p:oleObj name="Equation" r:id="rId8" imgW="2171700" imgH="457200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4343400"/>
                        <a:ext cx="43418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Questions?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Center for Economic Analysis</a:t>
            </a:r>
          </a:p>
          <a:p>
            <a:pPr lvl="1" eaLnBrk="1" hangingPunct="1"/>
            <a:r>
              <a:rPr lang="en-US" altLang="en-US" smtClean="0">
                <a:hlinkClick r:id="rId3"/>
              </a:rPr>
              <a:t>www.cea.msu.edu/</a:t>
            </a:r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pic>
        <p:nvPicPr>
          <p:cNvPr id="99332" name="Picture 4" descr="cea hea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52578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Economic Multipliers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100" smtClean="0"/>
              <a:t>The larger the local economy, the larger the multiplier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100" smtClean="0"/>
              <a:t>Some industries have larger multipliers than others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100" smtClean="0"/>
              <a:t>Generally generated by computer models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700" b="1" smtClean="0"/>
              <a:t>RIMS II</a:t>
            </a:r>
            <a:r>
              <a:rPr lang="en-US" altLang="en-US" sz="2700" smtClean="0"/>
              <a:t>: Bureau of Economic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700" b="1" smtClean="0"/>
              <a:t>IMPLAN Pro</a:t>
            </a:r>
            <a:r>
              <a:rPr lang="en-US" altLang="en-US" sz="2700" smtClean="0"/>
              <a:t>: Minnesota IMPLAN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700" b="1" smtClean="0"/>
              <a:t>MITEIM</a:t>
            </a:r>
            <a:r>
              <a:rPr lang="en-US" altLang="en-US" sz="2700" smtClean="0"/>
              <a:t>: Daniel J. Stynes, MSU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700" b="1" smtClean="0"/>
              <a:t>EMSI</a:t>
            </a:r>
            <a:r>
              <a:rPr lang="en-US" altLang="en-US" sz="2700" smtClean="0"/>
              <a:t>: Economic Models Inc.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700" b="1" smtClean="0"/>
              <a:t>Expert Judgment</a:t>
            </a:r>
            <a:r>
              <a:rPr lang="en-US" altLang="en-US" sz="2700" smtClean="0"/>
              <a:t>: Any expert near you</a:t>
            </a:r>
          </a:p>
        </p:txBody>
      </p:sp>
      <p:pic>
        <p:nvPicPr>
          <p:cNvPr id="36868" name="Picture 4" descr="MCj041348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3962400"/>
            <a:ext cx="18240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Michigan Tourism Spending and Economic Impact Model</a:t>
            </a:r>
            <a:r>
              <a:rPr lang="en-US" altLang="en-US" smtClean="0"/>
              <a:t> (MITEIM) has the following spending categories</a:t>
            </a:r>
          </a:p>
        </p:txBody>
      </p:sp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685800" y="3505200"/>
            <a:ext cx="3886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Motel, hotel cabin or B&amp;B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Camping fees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Restaurants &amp; bars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Groceries, take-out food/drinks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Gas &amp; oil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Other vehicle expenses</a:t>
            </a:r>
          </a:p>
        </p:txBody>
      </p:sp>
      <p:sp>
        <p:nvSpPr>
          <p:cNvPr id="97284" name="Text Box 6"/>
          <p:cNvSpPr txBox="1">
            <a:spLocks noChangeArrowheads="1"/>
          </p:cNvSpPr>
          <p:nvPr/>
        </p:nvSpPr>
        <p:spPr bwMode="auto">
          <a:xfrm>
            <a:off x="4419600" y="3505200"/>
            <a:ext cx="4191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</a:pPr>
            <a:r>
              <a:rPr lang="en-US" altLang="en-US" sz="1800"/>
              <a:t>Local transportation 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/>
              <a:t>Admissions &amp; fees 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/>
              <a:t>Clothing 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/>
              <a:t>Sporting goods 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/>
              <a:t>Gambling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1800"/>
              <a:t>Souvenirs and other expenses</a:t>
            </a:r>
          </a:p>
        </p:txBody>
      </p:sp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Administering and Writing Surveys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Selecting Sample Size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/>
            <a:endParaRPr lang="en-US" altLang="en-US" sz="2400" smtClean="0"/>
          </a:p>
          <a:p>
            <a:pPr eaLnBrk="1" hangingPunct="1"/>
            <a:endParaRPr lang="en-US" altLang="en-US" sz="2800" smtClean="0"/>
          </a:p>
        </p:txBody>
      </p:sp>
      <p:sp>
        <p:nvSpPr>
          <p:cNvPr id="101380" name="Rectangle 5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01381" name="Object 4"/>
          <p:cNvGraphicFramePr>
            <a:graphicFrameLocks noChangeAspect="1"/>
          </p:cNvGraphicFramePr>
          <p:nvPr/>
        </p:nvGraphicFramePr>
        <p:xfrm>
          <a:off x="2209800" y="1828800"/>
          <a:ext cx="457835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9" name="Equation" r:id="rId4" imgW="2273300" imgH="495300" progId="Equation.3">
                  <p:embed/>
                </p:oleObj>
              </mc:Choice>
              <mc:Fallback>
                <p:oleObj name="Equation" r:id="rId4" imgW="2273300" imgH="495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828800"/>
                        <a:ext cx="457835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2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1383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3581400" y="3657600"/>
          <a:ext cx="19923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0" name="Equation" r:id="rId6" imgW="990170" imgH="393529" progId="Equation.3">
                  <p:embed/>
                </p:oleObj>
              </mc:Choice>
              <mc:Fallback>
                <p:oleObj name="Equation" r:id="rId6" imgW="990170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657600"/>
                        <a:ext cx="1992313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5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1386" name="Text Box 12"/>
          <p:cNvSpPr txBox="1">
            <a:spLocks noChangeArrowheads="1"/>
          </p:cNvSpPr>
          <p:nvPr/>
        </p:nvSpPr>
        <p:spPr bwMode="auto">
          <a:xfrm>
            <a:off x="533400" y="13716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First estimate the variance of spending by visit, if one is not already known.</a:t>
            </a:r>
          </a:p>
        </p:txBody>
      </p:sp>
      <p:sp>
        <p:nvSpPr>
          <p:cNvPr id="101387" name="Text Box 13"/>
          <p:cNvSpPr txBox="1">
            <a:spLocks noChangeArrowheads="1"/>
          </p:cNvSpPr>
          <p:nvPr/>
        </p:nvSpPr>
        <p:spPr bwMode="auto">
          <a:xfrm>
            <a:off x="533400" y="3048000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Then estimate the total number of samples needed to be within a range or tolerance.</a:t>
            </a:r>
          </a:p>
        </p:txBody>
      </p:sp>
      <p:sp>
        <p:nvSpPr>
          <p:cNvPr id="101388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Selecting Sample Size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/>
            <a:endParaRPr lang="en-US" altLang="en-US" sz="2400" smtClean="0"/>
          </a:p>
          <a:p>
            <a:pPr eaLnBrk="1" hangingPunct="1"/>
            <a:endParaRPr lang="en-US" altLang="en-US" sz="2800" smtClean="0"/>
          </a:p>
        </p:txBody>
      </p:sp>
      <p:sp>
        <p:nvSpPr>
          <p:cNvPr id="103428" name="Rectangle 5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3429" name="Rectangle 7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03430" name="Object 6"/>
          <p:cNvGraphicFramePr>
            <a:graphicFrameLocks noChangeAspect="1"/>
          </p:cNvGraphicFramePr>
          <p:nvPr/>
        </p:nvGraphicFramePr>
        <p:xfrm>
          <a:off x="2209800" y="1905000"/>
          <a:ext cx="5156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9" name="Equation" r:id="rId4" imgW="2578100" imgH="457200" progId="Equation.3">
                  <p:embed/>
                </p:oleObj>
              </mc:Choice>
              <mc:Fallback>
                <p:oleObj name="Equation" r:id="rId4" imgW="25781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05000"/>
                        <a:ext cx="5156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1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3432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3433" name="Text Box 12"/>
          <p:cNvSpPr txBox="1">
            <a:spLocks noChangeArrowheads="1"/>
          </p:cNvSpPr>
          <p:nvPr/>
        </p:nvSpPr>
        <p:spPr bwMode="auto">
          <a:xfrm>
            <a:off x="533400" y="13716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First estimate the variance of spending by visit, if one is not already known.</a:t>
            </a:r>
          </a:p>
        </p:txBody>
      </p:sp>
      <p:sp>
        <p:nvSpPr>
          <p:cNvPr id="103434" name="Text Box 13"/>
          <p:cNvSpPr txBox="1">
            <a:spLocks noChangeArrowheads="1"/>
          </p:cNvSpPr>
          <p:nvPr/>
        </p:nvSpPr>
        <p:spPr bwMode="auto">
          <a:xfrm>
            <a:off x="533400" y="3048000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Then estimate the total number of samples needed to be within a range or tolerance.</a:t>
            </a:r>
          </a:p>
        </p:txBody>
      </p:sp>
      <p:sp>
        <p:nvSpPr>
          <p:cNvPr id="103435" name="Rectangle 15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03436" name="Object 14"/>
          <p:cNvGraphicFramePr>
            <a:graphicFrameLocks noChangeAspect="1"/>
          </p:cNvGraphicFramePr>
          <p:nvPr/>
        </p:nvGraphicFramePr>
        <p:xfrm>
          <a:off x="3581400" y="3657600"/>
          <a:ext cx="211296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0" name="Equation" r:id="rId6" imgW="1053643" imgH="406224" progId="Equation.3">
                  <p:embed/>
                </p:oleObj>
              </mc:Choice>
              <mc:Fallback>
                <p:oleObj name="Equation" r:id="rId6" imgW="1053643" imgH="406224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657600"/>
                        <a:ext cx="2112963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609600" y="4648200"/>
            <a:ext cx="7924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Since we are only using tourist spending to form direct impacts we need 25 completed tourist surveys.  If we expect 1 out of ever 4 visits to be tourists, will need 100 completed surveys to get 25 completed tourist surveys.</a:t>
            </a:r>
          </a:p>
        </p:txBody>
      </p:sp>
      <p:graphicFrame>
        <p:nvGraphicFramePr>
          <p:cNvPr id="40977" name="Object 17"/>
          <p:cNvGraphicFramePr>
            <a:graphicFrameLocks noGrp="1" noChangeAspect="1"/>
          </p:cNvGraphicFramePr>
          <p:nvPr>
            <p:ph sz="half" idx="2"/>
          </p:nvPr>
        </p:nvGraphicFramePr>
        <p:xfrm>
          <a:off x="3733800" y="5791200"/>
          <a:ext cx="19812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1" name="Equation" r:id="rId8" imgW="825142" imgH="177723" progId="Equation.3">
                  <p:embed/>
                </p:oleObj>
              </mc:Choice>
              <mc:Fallback>
                <p:oleObj name="Equation" r:id="rId8" imgW="825142" imgH="177723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91200"/>
                        <a:ext cx="19812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Background on Economic Impact Modeling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Because the models are standardized, the limiting factor is how one measures the direct infusion</a:t>
            </a:r>
          </a:p>
          <a:p>
            <a:pPr lvl="1"/>
            <a:r>
              <a:rPr lang="en-US" altLang="en-US" smtClean="0"/>
              <a:t>The model does all the rest</a:t>
            </a:r>
          </a:p>
          <a:p>
            <a:r>
              <a:rPr lang="en-US" altLang="en-US" smtClean="0"/>
              <a:t>Best direct infusion measures account for </a:t>
            </a:r>
          </a:p>
          <a:p>
            <a:pPr lvl="1"/>
            <a:r>
              <a:rPr lang="en-US" altLang="en-US" smtClean="0"/>
              <a:t>All changes – </a:t>
            </a:r>
            <a:r>
              <a:rPr lang="en-US" altLang="en-US" i="1" smtClean="0"/>
              <a:t>both increases and decreases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Public Budget Concerns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altLang="en-US" sz="2800" dirty="0" smtClean="0"/>
              <a:t>Increasing pressure to justify public investments </a:t>
            </a:r>
          </a:p>
          <a:p>
            <a:pPr marL="457200" indent="-457200" eaLnBrk="1" hangingPunct="1"/>
            <a:r>
              <a:rPr lang="en-US" altLang="en-US" sz="2800" dirty="0" smtClean="0"/>
              <a:t>NGOs and sponsors want to know their investments are impactful</a:t>
            </a:r>
          </a:p>
          <a:p>
            <a:pPr marL="457200" indent="-457200" eaLnBrk="1" hangingPunct="1"/>
            <a:r>
              <a:rPr lang="en-US" altLang="en-US" sz="2800" dirty="0" smtClean="0"/>
              <a:t>Sound evaluation can be instrumental in getting public buy-in</a:t>
            </a:r>
          </a:p>
          <a:p>
            <a:pPr marL="457200" indent="-457200" eaLnBrk="1" hangingPunct="1"/>
            <a:r>
              <a:rPr lang="en-US" altLang="en-US" sz="2800" dirty="0" smtClean="0"/>
              <a:t>Is it worth the effort and the costs?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6800" y="4724400"/>
            <a:ext cx="723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Economic impact evaluations </a:t>
            </a:r>
            <a:r>
              <a:rPr lang="en-US" altLang="en-US" sz="2400" b="1" dirty="0" smtClean="0"/>
              <a:t>of community events are commonly </a:t>
            </a:r>
            <a:r>
              <a:rPr lang="en-US" altLang="en-US" sz="2400" b="1" dirty="0"/>
              <a:t>found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Economics of Events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expenditures arising from events give rise to measurable economic impacts</a:t>
            </a:r>
          </a:p>
          <a:p>
            <a:pPr lvl="1" eaLnBrk="1" hangingPunct="1"/>
            <a:r>
              <a:rPr lang="en-US" altLang="en-US" dirty="0" smtClean="0"/>
              <a:t>Revenues do not equal expenditures</a:t>
            </a:r>
          </a:p>
          <a:p>
            <a:pPr lvl="1" eaLnBrk="1" hangingPunct="1"/>
            <a:r>
              <a:rPr lang="en-US" altLang="en-US" dirty="0" smtClean="0"/>
              <a:t>Patron expenditures count only if they capture new expenditures that would not have taken place in the absence of the event</a:t>
            </a:r>
          </a:p>
          <a:p>
            <a:pPr lvl="1" eaLnBrk="1" hangingPunct="1"/>
            <a:r>
              <a:rPr lang="en-US" altLang="en-US" dirty="0" smtClean="0"/>
              <a:t>The costs (expenditures) in hosting the event should not be overlooked</a:t>
            </a:r>
          </a:p>
          <a:p>
            <a:pPr lvl="1"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Economics of Events</a:t>
            </a:r>
          </a:p>
        </p:txBody>
      </p:sp>
      <p:sp>
        <p:nvSpPr>
          <p:cNvPr id="5" name="Oval 4"/>
          <p:cNvSpPr/>
          <p:nvPr/>
        </p:nvSpPr>
        <p:spPr>
          <a:xfrm>
            <a:off x="76200" y="1752600"/>
            <a:ext cx="4572000" cy="4572000"/>
          </a:xfrm>
          <a:prstGeom prst="ellipse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856740" y="2667001"/>
            <a:ext cx="2743200" cy="2743200"/>
          </a:xfrm>
          <a:prstGeom prst="ellipse">
            <a:avLst/>
          </a:prstGeom>
          <a:solidFill>
            <a:schemeClr val="accent6">
              <a:lumMod val="20000"/>
              <a:lumOff val="80000"/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9340" y="3136881"/>
            <a:ext cx="1778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Impactful </a:t>
            </a:r>
            <a:r>
              <a:rPr lang="en-US" sz="2000" dirty="0" smtClean="0"/>
              <a:t>Expenditures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3715435"/>
            <a:ext cx="178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Total Expenditures</a:t>
            </a:r>
            <a:endParaRPr lang="en-US" sz="200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67200" y="2247901"/>
            <a:ext cx="4754880" cy="392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 smtClean="0"/>
              <a:t>Expenditures that lead to economic impacts are smaller than total event expenditures</a:t>
            </a:r>
          </a:p>
          <a:p>
            <a:pPr lvl="1" eaLnBrk="1" hangingPunct="1"/>
            <a:r>
              <a:rPr lang="en-US" altLang="en-US" sz="1800" dirty="0" smtClean="0"/>
              <a:t>Total Expenditures include expenditures that do not enhance total economic activity in the community</a:t>
            </a:r>
          </a:p>
          <a:p>
            <a:pPr lvl="1" eaLnBrk="1" hangingPunct="1"/>
            <a:r>
              <a:rPr lang="en-US" altLang="en-US" sz="1800" dirty="0" smtClean="0"/>
              <a:t>Expenditures that increase total economic activities are infusions into and remain in the local economy to be re-spent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5050" y="2179639"/>
            <a:ext cx="2026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Expenditures that leave the community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4182" y="5457499"/>
            <a:ext cx="259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Expenditures that supplant existing expenditure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5837" y="4102508"/>
            <a:ext cx="2538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Expenditures that increase total economic activities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Economics of Events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Basis for measuring impacts…</a:t>
            </a:r>
          </a:p>
          <a:p>
            <a:pPr lvl="1"/>
            <a:r>
              <a:rPr lang="en-US" altLang="en-US" dirty="0" smtClean="0"/>
              <a:t>Local expenditures from </a:t>
            </a:r>
            <a:r>
              <a:rPr lang="en-US" altLang="en-US" dirty="0" smtClean="0"/>
              <a:t>funding, coming from </a:t>
            </a:r>
            <a:r>
              <a:rPr lang="en-US" altLang="en-US" dirty="0" smtClean="0"/>
              <a:t>outside the community, to host event</a:t>
            </a:r>
          </a:p>
          <a:p>
            <a:pPr lvl="1"/>
            <a:r>
              <a:rPr lang="en-US" altLang="en-US" dirty="0" smtClean="0"/>
              <a:t>Local expenditures </a:t>
            </a:r>
            <a:r>
              <a:rPr lang="en-US" altLang="en-US" dirty="0" smtClean="0"/>
              <a:t>from non-local visitors because of the event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Local expenditures of local residents who would have otherwise left for other recreational opportunities </a:t>
            </a:r>
            <a:r>
              <a:rPr lang="en-US" altLang="en-US" dirty="0" smtClean="0"/>
              <a:t>in the </a:t>
            </a:r>
            <a:br>
              <a:rPr lang="en-US" altLang="en-US" dirty="0" smtClean="0"/>
            </a:br>
            <a:r>
              <a:rPr lang="en-US" altLang="en-US" dirty="0" smtClean="0"/>
              <a:t>absence of the event</a:t>
            </a:r>
            <a:endParaRPr lang="en-US" altLang="en-US" dirty="0" smtClean="0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68838"/>
            <a:ext cx="35845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Economics of Events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altLang="en-US" dirty="0" smtClean="0"/>
              <a:t>Hence…</a:t>
            </a:r>
          </a:p>
          <a:p>
            <a:r>
              <a:rPr lang="en-US" altLang="en-US" dirty="0" smtClean="0"/>
              <a:t>…economic impacts arise from </a:t>
            </a:r>
            <a:r>
              <a:rPr lang="en-US" altLang="en-US" b="1" dirty="0" smtClean="0"/>
              <a:t>new</a:t>
            </a:r>
            <a:r>
              <a:rPr lang="en-US" altLang="en-US" dirty="0" smtClean="0"/>
              <a:t> expenditures that take place in the local economy and stays in the local economy and would not take place in the absence of the event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41763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CC3300"/>
                  </a:solidFill>
                </a:ln>
                <a:solidFill>
                  <a:srgbClr val="FFC000"/>
                </a:solidFill>
              </a:rPr>
              <a:t>The Golden Rule of Measuring Impacts!</a:t>
            </a:r>
            <a:endParaRPr lang="en-US" sz="2800" b="1" dirty="0">
              <a:ln>
                <a:solidFill>
                  <a:srgbClr val="CC33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9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4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Impact-forming </a:t>
            </a:r>
            <a:br>
              <a:rPr lang="en-US" altLang="en-US" dirty="0" smtClean="0"/>
            </a:br>
            <a:r>
              <a:rPr lang="en-US" altLang="en-US" sz="4000" dirty="0" smtClean="0"/>
              <a:t>Direct Expenditures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b="1" dirty="0" smtClean="0"/>
              <a:t>Host expenditures </a:t>
            </a:r>
            <a:r>
              <a:rPr lang="en-US" altLang="en-US" dirty="0" smtClean="0"/>
              <a:t>in preparation and in hosting the event</a:t>
            </a:r>
          </a:p>
          <a:p>
            <a:pPr lvl="2" eaLnBrk="1" hangingPunct="1"/>
            <a:r>
              <a:rPr lang="en-US" altLang="en-US" dirty="0" smtClean="0"/>
              <a:t>Facilities rentals, advertisement…</a:t>
            </a:r>
          </a:p>
          <a:p>
            <a:pPr lvl="1" eaLnBrk="1" hangingPunct="1"/>
            <a:r>
              <a:rPr lang="en-US" altLang="en-US" b="1" dirty="0" smtClean="0"/>
              <a:t>Patron expenditures </a:t>
            </a:r>
            <a:r>
              <a:rPr lang="en-US" altLang="en-US" dirty="0" smtClean="0"/>
              <a:t>while at event and/or within the event’s host community  </a:t>
            </a:r>
          </a:p>
          <a:p>
            <a:pPr lvl="2" eaLnBrk="1" hangingPunct="1"/>
            <a:r>
              <a:rPr lang="en-US" altLang="en-US" dirty="0" smtClean="0"/>
              <a:t>Food purchases, lodging, more food purchases…</a:t>
            </a:r>
          </a:p>
          <a:p>
            <a:pPr lvl="1" eaLnBrk="1" hangingPunct="1"/>
            <a:r>
              <a:rPr lang="en-US" altLang="en-US" b="1" dirty="0" smtClean="0"/>
              <a:t>Vendor expenditures </a:t>
            </a:r>
            <a:r>
              <a:rPr lang="en-US" altLang="en-US" dirty="0" smtClean="0"/>
              <a:t>while at event or within the event’s host community</a:t>
            </a:r>
          </a:p>
          <a:p>
            <a:pPr lvl="2" eaLnBrk="1" hangingPunct="1"/>
            <a:r>
              <a:rPr lang="en-US" altLang="en-US" dirty="0" smtClean="0"/>
              <a:t>Food purchases, lodging, space rental…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9114</TotalTime>
  <Words>2083</Words>
  <Application>Microsoft Office PowerPoint</Application>
  <PresentationFormat>On-screen Show (4:3)</PresentationFormat>
  <Paragraphs>347</Paragraphs>
  <Slides>36</Slides>
  <Notes>31</Notes>
  <HiddenSlides>5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Default Design</vt:lpstr>
      <vt:lpstr>Equation</vt:lpstr>
      <vt:lpstr>Quantifying the Economic Impacts of Community Events</vt:lpstr>
      <vt:lpstr>What are Community Events</vt:lpstr>
      <vt:lpstr>How Events Impact Communities</vt:lpstr>
      <vt:lpstr>Public Budget Concerns </vt:lpstr>
      <vt:lpstr>Economics of Events</vt:lpstr>
      <vt:lpstr>Economics of Events</vt:lpstr>
      <vt:lpstr>Economics of Events</vt:lpstr>
      <vt:lpstr>Economics of Events</vt:lpstr>
      <vt:lpstr>Impact-forming  Direct Expenditures</vt:lpstr>
      <vt:lpstr>Impact-forming  Direct Expenditures</vt:lpstr>
      <vt:lpstr>Impact-forming  Direct Expenditures</vt:lpstr>
      <vt:lpstr>Impact-forming  Direct Expenditures</vt:lpstr>
      <vt:lpstr>Impact-forming  Direct Expenditures</vt:lpstr>
      <vt:lpstr>Don’t be like Trump</vt:lpstr>
      <vt:lpstr>Impact-forming  Direct Expenditures</vt:lpstr>
      <vt:lpstr>Impact-forming  Direct Expenditures</vt:lpstr>
      <vt:lpstr>Quick Sidebar</vt:lpstr>
      <vt:lpstr>Quick Sidebar</vt:lpstr>
      <vt:lpstr>Quick Sidebar</vt:lpstr>
      <vt:lpstr>Quick Sidebar</vt:lpstr>
      <vt:lpstr>Quick Sidebar</vt:lpstr>
      <vt:lpstr>Quick Sidebar</vt:lpstr>
      <vt:lpstr>Adding up the expenditures</vt:lpstr>
      <vt:lpstr>Calculating Direct Impacts of Host Expenditures</vt:lpstr>
      <vt:lpstr>Calculating Direct Impacts of Patron Expenditures</vt:lpstr>
      <vt:lpstr>Calculating Direct Impacts of Vendor Expenditures</vt:lpstr>
      <vt:lpstr>The Resulting Outcomes</vt:lpstr>
      <vt:lpstr>Nature of Economic Impact Estimates</vt:lpstr>
      <vt:lpstr>Some Background on Economic Impact Modeling</vt:lpstr>
      <vt:lpstr>Total Impact</vt:lpstr>
      <vt:lpstr>Questions?</vt:lpstr>
      <vt:lpstr>Economic Multipliers</vt:lpstr>
      <vt:lpstr>Administering and Writing Surveys</vt:lpstr>
      <vt:lpstr>Selecting Sample Size</vt:lpstr>
      <vt:lpstr>Selecting Sample Size</vt:lpstr>
      <vt:lpstr>Some Background on Economic Impact Modeling</vt:lpstr>
    </vt:vector>
  </TitlesOfParts>
  <Company>Michigan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the Economic Impact of Community Events</dc:title>
  <dc:creator>aec_user</dc:creator>
  <cp:lastModifiedBy>Steven Miller</cp:lastModifiedBy>
  <cp:revision>138</cp:revision>
  <cp:lastPrinted>2016-10-09T16:32:27Z</cp:lastPrinted>
  <dcterms:created xsi:type="dcterms:W3CDTF">2007-10-08T22:43:33Z</dcterms:created>
  <dcterms:modified xsi:type="dcterms:W3CDTF">2018-01-13T20:42:39Z</dcterms:modified>
</cp:coreProperties>
</file>