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268" r:id="rId3"/>
    <p:sldId id="290" r:id="rId4"/>
    <p:sldId id="287" r:id="rId5"/>
    <p:sldId id="272" r:id="rId6"/>
    <p:sldId id="269" r:id="rId7"/>
    <p:sldId id="270" r:id="rId8"/>
    <p:sldId id="271" r:id="rId9"/>
    <p:sldId id="273" r:id="rId10"/>
    <p:sldId id="275" r:id="rId11"/>
    <p:sldId id="291" r:id="rId12"/>
    <p:sldId id="277" r:id="rId13"/>
    <p:sldId id="288" r:id="rId14"/>
    <p:sldId id="282" r:id="rId15"/>
  </p:sldIdLst>
  <p:sldSz cx="9144000" cy="6858000" type="screen4x3"/>
  <p:notesSz cx="6858000" cy="9296400"/>
  <p:embeddedFontLst>
    <p:embeddedFont>
      <p:font typeface="ＭＳ Ｐゴシック" panose="020B0600070205080204" pitchFamily="34" charset="-128"/>
      <p:regular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  <p:embeddedFont>
      <p:font typeface="Impact" panose="020B0806030902050204" pitchFamily="34" charset="0"/>
      <p:regular r:id="rId28"/>
    </p:embeddedFont>
  </p:embeddedFontLst>
  <p:custDataLst>
    <p:tags r:id="rId2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3A"/>
    <a:srgbClr val="003300"/>
    <a:srgbClr val="006600"/>
    <a:srgbClr val="064339"/>
    <a:srgbClr val="18453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0152E-2561-4AFC-BA10-CAA598D63D0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B4E49-CB1C-46E4-816B-1E4C6E68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32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7362302-5FE6-48C5-9E7A-00A1A635FB1A}" type="datetimeFigureOut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05B4212-7DB0-425A-BAE4-BFB4FFF1F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20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B4212-7DB0-425A-BAE4-BFB4FFF1FE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5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1CC3-ECA5-44DA-900B-F177E1706619}" type="datetime1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CBC1C-4C14-4271-9E66-2E36B79F2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22B1-2236-4DFB-952F-70E43A4A09F0}" type="datetime1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73E9-0841-4CC6-84EA-21C903370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2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BB17-6B8C-4745-A8D6-B8C9ABD92D7C}" type="datetime1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329B-1A9D-4258-9DB7-5DC6D5B4B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6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57B-AF30-4844-84B9-7400F9B690C5}" type="datetime1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75CE-2035-4A97-BEED-F598027B3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1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C2B3-A997-42F5-9189-53C739EF7588}" type="datetime1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6455-FF1D-40C8-BBC0-646437EA6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pPr>
              <a:defRPr/>
            </a:pPr>
            <a:fld id="{3A48F0D7-8BE5-42D6-A04B-004634D418C3}" type="datetime1">
              <a:rPr lang="en-US"/>
              <a:pPr>
                <a:defRPr/>
              </a:pPr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pPr>
              <a:defRPr/>
            </a:pPr>
            <a:fld id="{C0A3DB19-DD17-4939-843F-15B19B118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0" descr="MSU thinner spear_green RG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PPT-MSUE Top Strip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9315"/>
            <a:ext cx="8229600" cy="2948254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/>
              <a:t>Livestock Gross Margin Insurance for Dairy</a:t>
            </a:r>
            <a:endParaRPr lang="en-US" sz="4800" b="1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8924" y="3206362"/>
            <a:ext cx="8229600" cy="48023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b="1" i="1" dirty="0" smtClean="0"/>
              <a:t>January &amp; February 2012</a:t>
            </a:r>
            <a:endParaRPr lang="en-US" b="1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9970" y="4507624"/>
            <a:ext cx="8229600" cy="1400807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8000" b="1" i="1" dirty="0" smtClean="0"/>
              <a:t>Dr. Craig Thomas, MSU-Extension Educator</a:t>
            </a:r>
          </a:p>
          <a:p>
            <a:pPr algn="ctr"/>
            <a:endParaRPr lang="en-US" b="1" i="1" dirty="0" smtClean="0"/>
          </a:p>
          <a:p>
            <a:pPr algn="ctr"/>
            <a:r>
              <a:rPr lang="en-US" sz="6800" b="1" i="1" dirty="0" smtClean="0"/>
              <a:t>Genesee, Huron, Lapeer, Macomb, Oakland, St. Clair, Sanilac, Tuscola Counties</a:t>
            </a:r>
            <a:endParaRPr lang="en-US" sz="6800" b="1" i="1" dirty="0"/>
          </a:p>
        </p:txBody>
      </p:sp>
    </p:spTree>
    <p:extLst>
      <p:ext uri="{BB962C8B-B14F-4D97-AF65-F5344CB8AC3E}">
        <p14:creationId xmlns:p14="http://schemas.microsoft.com/office/powerpoint/2010/main" val="32543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22375"/>
            <a:ext cx="8450263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403224" y="1406769"/>
            <a:ext cx="773723" cy="621324"/>
          </a:xfrm>
          <a:prstGeom prst="wedgeRoundRectCallout">
            <a:avLst>
              <a:gd name="adj1" fmla="val 25974"/>
              <a:gd name="adj2" fmla="val 189353"/>
              <a:gd name="adj3" fmla="val 16667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Dec-98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$17.34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92nd</a:t>
            </a:r>
            <a:endParaRPr lang="en-US" sz="1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470024" y="2180493"/>
            <a:ext cx="773723" cy="621324"/>
          </a:xfrm>
          <a:prstGeom prst="wedgeRoundRectCallout">
            <a:avLst>
              <a:gd name="adj1" fmla="val -64935"/>
              <a:gd name="adj2" fmla="val 95014"/>
              <a:gd name="adj3" fmla="val 16667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Sep-99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$16.26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87th</a:t>
            </a:r>
            <a:endParaRPr lang="en-US" sz="1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430771" y="2227386"/>
            <a:ext cx="773723" cy="621324"/>
          </a:xfrm>
          <a:prstGeom prst="wedgeRoundRectCallout">
            <a:avLst>
              <a:gd name="adj1" fmla="val -64935"/>
              <a:gd name="adj2" fmla="val 95014"/>
              <a:gd name="adj3" fmla="val 16667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Jul-01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$15.98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85th</a:t>
            </a:r>
            <a:endParaRPr lang="en-US" sz="1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49971" y="1512277"/>
            <a:ext cx="773723" cy="621324"/>
          </a:xfrm>
          <a:prstGeom prst="wedgeRoundRectCallout">
            <a:avLst>
              <a:gd name="adj1" fmla="val -64935"/>
              <a:gd name="adj2" fmla="val 95014"/>
              <a:gd name="adj3" fmla="val 16667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May-04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$20.58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99th</a:t>
            </a:r>
            <a:endParaRPr lang="en-US" sz="1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763663" y="1280990"/>
            <a:ext cx="773723" cy="621324"/>
          </a:xfrm>
          <a:prstGeom prst="wedgeRoundRectCallout">
            <a:avLst>
              <a:gd name="adj1" fmla="val -24026"/>
              <a:gd name="adj2" fmla="val 108222"/>
              <a:gd name="adj3" fmla="val 16667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Jul-07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$21.38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100th</a:t>
            </a:r>
            <a:endParaRPr lang="en-US" sz="1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3467" y="413936"/>
            <a:ext cx="506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Gill Sans MT" pitchFamily="34" charset="0"/>
              </a:rPr>
              <a:t>Class III Price 1995-Present</a:t>
            </a:r>
            <a:endParaRPr lang="en-US" sz="3200" b="1" i="1" dirty="0">
              <a:latin typeface="Gill Sans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545" y="5911218"/>
            <a:ext cx="772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Gill Sans MT" pitchFamily="34" charset="0"/>
              </a:rPr>
              <a:t>What do all these peaks have in common?</a:t>
            </a:r>
            <a:endParaRPr lang="en-US" sz="3200" b="1" i="1" dirty="0">
              <a:latin typeface="Gill Sans MT" pitchFamily="34" charset="0"/>
            </a:endParaRP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619606" y="706323"/>
            <a:ext cx="7248281" cy="539921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5079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9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Beware of </a:t>
            </a:r>
          </a:p>
          <a:p>
            <a:pPr algn="ctr"/>
            <a:r>
              <a:rPr lang="en-US" sz="9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price</a:t>
            </a:r>
          </a:p>
          <a:p>
            <a:pPr algn="ctr"/>
            <a:r>
              <a:rPr lang="en-US" sz="9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anchoring!</a:t>
            </a:r>
            <a:endParaRPr lang="en-US" sz="9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067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23467" y="413936"/>
            <a:ext cx="506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Gill Sans MT" pitchFamily="34" charset="0"/>
              </a:rPr>
              <a:t>Class III Price 1995-Present</a:t>
            </a:r>
            <a:endParaRPr lang="en-US" sz="3200" b="1" i="1" dirty="0">
              <a:latin typeface="Gill Sans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591406"/>
            <a:ext cx="84407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4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68191"/>
            <a:ext cx="6915150" cy="4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664677" y="1420739"/>
            <a:ext cx="1137132" cy="1031631"/>
          </a:xfrm>
          <a:prstGeom prst="wedgeRoundRectCallout">
            <a:avLst>
              <a:gd name="adj1" fmla="val 154762"/>
              <a:gd name="adj2" fmla="val 55391"/>
              <a:gd name="adj3" fmla="val 16667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6/16/08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2009 Ave.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$20.65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99</a:t>
            </a:r>
            <a:r>
              <a:rPr lang="en-US" sz="1200" b="1" baseline="30000" dirty="0" smtClean="0">
                <a:solidFill>
                  <a:schemeClr val="bg1"/>
                </a:solidFill>
                <a:latin typeface="Gill Sans MT" pitchFamily="34" charset="0"/>
              </a:rPr>
              <a:t>th</a:t>
            </a:r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+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Percentile</a:t>
            </a:r>
            <a:endParaRPr lang="en-US" sz="1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0762" y="367040"/>
            <a:ext cx="6161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Gill Sans MT" pitchFamily="34" charset="0"/>
              </a:rPr>
              <a:t>Class III Futures Prices 2009/2010</a:t>
            </a:r>
            <a:endParaRPr lang="en-US" sz="3200" b="1" i="1" dirty="0">
              <a:latin typeface="Gill Sans MT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064369" y="2229631"/>
            <a:ext cx="1137132" cy="1031631"/>
          </a:xfrm>
          <a:prstGeom prst="wedgeRoundRectCallout">
            <a:avLst>
              <a:gd name="adj1" fmla="val -141116"/>
              <a:gd name="adj2" fmla="val -291"/>
              <a:gd name="adj3" fmla="val 16667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6/16/08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2010 Ave.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$19.81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97th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Gill Sans MT" pitchFamily="34" charset="0"/>
              </a:rPr>
              <a:t>Percentile</a:t>
            </a:r>
            <a:endParaRPr lang="en-US" sz="1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0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89742" y="343598"/>
            <a:ext cx="27590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latin typeface="Gill Sans MT" pitchFamily="34" charset="0"/>
              </a:rPr>
              <a:t>Class III Prices</a:t>
            </a:r>
          </a:p>
          <a:p>
            <a:pPr algn="ctr"/>
            <a:r>
              <a:rPr lang="en-US" sz="3200" b="1" i="1" dirty="0" smtClean="0">
                <a:latin typeface="Gill Sans MT" pitchFamily="34" charset="0"/>
              </a:rPr>
              <a:t>2011 &amp; 2012</a:t>
            </a:r>
            <a:endParaRPr lang="en-US" sz="3200" b="1" i="1" dirty="0">
              <a:latin typeface="Gill Sans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0" y="1596660"/>
            <a:ext cx="8888546" cy="48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7462" y="1807674"/>
            <a:ext cx="6400800" cy="3908762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b="1" i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algn="ctr"/>
            <a:r>
              <a:rPr lang="en-US" sz="6000" b="1" i="1" dirty="0" smtClean="0">
                <a:solidFill>
                  <a:schemeClr val="bg1"/>
                </a:solidFill>
                <a:latin typeface="Gill Sans MT" pitchFamily="34" charset="0"/>
              </a:rPr>
              <a:t>Greed</a:t>
            </a:r>
          </a:p>
          <a:p>
            <a:pPr algn="ctr"/>
            <a:endParaRPr lang="en-US" b="1" i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algn="ctr"/>
            <a:r>
              <a:rPr lang="en-US" sz="6000" b="1" i="1" dirty="0" smtClean="0">
                <a:solidFill>
                  <a:schemeClr val="bg1"/>
                </a:solidFill>
                <a:latin typeface="Gill Sans MT" pitchFamily="34" charset="0"/>
              </a:rPr>
              <a:t>Hope</a:t>
            </a:r>
          </a:p>
          <a:p>
            <a:pPr algn="ctr"/>
            <a:endParaRPr lang="en-US" b="1" i="1" dirty="0">
              <a:solidFill>
                <a:schemeClr val="bg1"/>
              </a:solidFill>
              <a:latin typeface="Gill Sans MT" pitchFamily="34" charset="0"/>
            </a:endParaRPr>
          </a:p>
          <a:p>
            <a:pPr algn="ctr"/>
            <a:r>
              <a:rPr lang="en-US" sz="6000" b="1" i="1" dirty="0" smtClean="0">
                <a:solidFill>
                  <a:schemeClr val="bg1"/>
                </a:solidFill>
                <a:latin typeface="Gill Sans MT" pitchFamily="34" charset="0"/>
              </a:rPr>
              <a:t>Fear</a:t>
            </a:r>
          </a:p>
          <a:p>
            <a:pPr algn="ctr"/>
            <a:endParaRPr lang="en-US" sz="1000" b="1" i="1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11578" y="97411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Gill Sans MT" pitchFamily="34" charset="0"/>
              </a:rPr>
              <a:t>The End</a:t>
            </a:r>
            <a:endParaRPr lang="en-US" sz="3200" b="1" i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0" y="752622"/>
            <a:ext cx="804672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733"/>
            <a:ext cx="8229600" cy="4802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0C533A"/>
                </a:solidFill>
              </a:rPr>
              <a:t>2012 Dairy Market Synopsis</a:t>
            </a:r>
            <a:endParaRPr lang="en-US" b="1" i="1" dirty="0">
              <a:solidFill>
                <a:srgbClr val="0C533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246" y="6213230"/>
            <a:ext cx="8522677" cy="445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" y="1269000"/>
            <a:ext cx="9085385" cy="4111892"/>
          </a:xfrm>
        </p:spPr>
        <p:txBody>
          <a:bodyPr/>
          <a:lstStyle/>
          <a:p>
            <a:r>
              <a:rPr lang="en-US" sz="2400" b="1" dirty="0" smtClean="0"/>
              <a:t>2012 Class III futures prices</a:t>
            </a:r>
            <a:r>
              <a:rPr lang="en-US" sz="2400" dirty="0" smtClean="0"/>
              <a:t>:  $16.89 (+$2.48 vs. 2011)</a:t>
            </a:r>
          </a:p>
          <a:p>
            <a:pPr lvl="1"/>
            <a:r>
              <a:rPr lang="en-US" sz="2000" dirty="0" smtClean="0"/>
              <a:t>First half:  $17.10 (+$3.52 vs. 2011)</a:t>
            </a:r>
          </a:p>
          <a:p>
            <a:pPr lvl="1"/>
            <a:r>
              <a:rPr lang="en-US" sz="2000" dirty="0" smtClean="0"/>
              <a:t>Second half:  $16.69 (+$1.46 vs. 2011)</a:t>
            </a:r>
          </a:p>
          <a:p>
            <a:r>
              <a:rPr lang="en-US" sz="2400" b="1" dirty="0" smtClean="0"/>
              <a:t>Commercial disappearance</a:t>
            </a:r>
            <a:r>
              <a:rPr lang="en-US" sz="2400" dirty="0" smtClean="0"/>
              <a:t>:  +3.5% (+242% vs. trend)</a:t>
            </a:r>
          </a:p>
          <a:p>
            <a:pPr lvl="1"/>
            <a:r>
              <a:rPr lang="en-US" sz="2000" dirty="0" smtClean="0"/>
              <a:t>Very strong export market (CY-10 12.8% of U.S. milk production)</a:t>
            </a:r>
          </a:p>
          <a:p>
            <a:pPr lvl="1"/>
            <a:r>
              <a:rPr lang="en-US" sz="2000" dirty="0" smtClean="0"/>
              <a:t>How will exports perform in 2012?  USDA says -7.5% vs. 2011</a:t>
            </a:r>
          </a:p>
          <a:p>
            <a:r>
              <a:rPr lang="en-US" sz="2400" b="1" dirty="0" smtClean="0"/>
              <a:t>U.S. milk output</a:t>
            </a:r>
            <a:r>
              <a:rPr lang="en-US" sz="2400" dirty="0" smtClean="0"/>
              <a:t>:  +2.7% last seven months (+175% vs. trend)</a:t>
            </a:r>
          </a:p>
          <a:p>
            <a:pPr lvl="1"/>
            <a:r>
              <a:rPr lang="en-US" sz="2000" dirty="0" smtClean="0"/>
              <a:t>Cow numbers:  9.136 M (up 5K since July despite 34K CWT herd </a:t>
            </a:r>
            <a:r>
              <a:rPr lang="en-US" sz="2000" dirty="0" err="1" smtClean="0"/>
              <a:t>rtmt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Milk per cow:  +3.0% since March 2011</a:t>
            </a:r>
          </a:p>
          <a:p>
            <a:r>
              <a:rPr lang="en-US" sz="2400" b="1" dirty="0" smtClean="0"/>
              <a:t>2012 Outlook</a:t>
            </a:r>
            <a:r>
              <a:rPr lang="en-US" sz="2400" dirty="0" smtClean="0"/>
              <a:t>:  there will be pressure to increase milk production with higher milk prices.</a:t>
            </a:r>
          </a:p>
          <a:p>
            <a:pPr lvl="1"/>
            <a:r>
              <a:rPr lang="en-US" sz="2000" dirty="0" smtClean="0"/>
              <a:t>Higher feed costs (~+31% vs. last year)</a:t>
            </a:r>
          </a:p>
          <a:p>
            <a:pPr lvl="1"/>
            <a:r>
              <a:rPr lang="en-US" sz="2000" dirty="0" smtClean="0"/>
              <a:t>Credit situation easing for most farms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ow numbers likely to increase and milk per cow to remain above trend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51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304800" y="1647825"/>
            <a:ext cx="8499475" cy="35734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i="1">
                <a:solidFill>
                  <a:srgbClr val="002060"/>
                </a:solidFill>
              </a:rPr>
              <a:t>“Prediction is very</a:t>
            </a:r>
          </a:p>
          <a:p>
            <a:pPr algn="ctr"/>
            <a:r>
              <a:rPr lang="en-US" sz="5400" b="1" i="1">
                <a:solidFill>
                  <a:srgbClr val="002060"/>
                </a:solidFill>
              </a:rPr>
              <a:t>difficult, especially if it</a:t>
            </a:r>
          </a:p>
          <a:p>
            <a:pPr algn="ctr"/>
            <a:r>
              <a:rPr lang="en-US" sz="5400" b="1" i="1">
                <a:solidFill>
                  <a:srgbClr val="002060"/>
                </a:solidFill>
              </a:rPr>
              <a:t> is about the future.”</a:t>
            </a:r>
          </a:p>
          <a:p>
            <a:pPr algn="ctr"/>
            <a:r>
              <a:rPr lang="en-US" sz="5400" b="1" i="1">
                <a:solidFill>
                  <a:srgbClr val="FF0000"/>
                </a:solidFill>
              </a:rPr>
              <a:t>-Neils Bohr</a:t>
            </a:r>
          </a:p>
        </p:txBody>
      </p:sp>
    </p:spTree>
    <p:extLst>
      <p:ext uri="{BB962C8B-B14F-4D97-AF65-F5344CB8AC3E}">
        <p14:creationId xmlns:p14="http://schemas.microsoft.com/office/powerpoint/2010/main" val="22808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246" y="6213230"/>
            <a:ext cx="8522677" cy="445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6541" y="1831706"/>
            <a:ext cx="8850921" cy="156966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MT" pitchFamily="34" charset="0"/>
              </a:rPr>
              <a:t>Never underestimate the ability of U.S. dairy farmers to produce milk when determined to do so…despite what obstacles CW say are in the way!</a:t>
            </a:r>
            <a:endParaRPr lang="en-US" sz="32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9184" y="4200924"/>
            <a:ext cx="6400800" cy="2246769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b="1" i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algn="ctr"/>
            <a:r>
              <a:rPr lang="en-US" sz="4800" b="1" i="1" dirty="0" smtClean="0">
                <a:solidFill>
                  <a:schemeClr val="bg1"/>
                </a:solidFill>
                <a:latin typeface="Gill Sans MT" pitchFamily="34" charset="0"/>
              </a:rPr>
              <a:t>Market Milk</a:t>
            </a:r>
          </a:p>
          <a:p>
            <a:pPr algn="ctr"/>
            <a:endParaRPr lang="en-US" b="1" i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algn="ctr"/>
            <a:r>
              <a:rPr lang="en-US" sz="4800" b="1" i="1" dirty="0" smtClean="0">
                <a:solidFill>
                  <a:schemeClr val="bg1"/>
                </a:solidFill>
                <a:latin typeface="Gill Sans MT" pitchFamily="34" charset="0"/>
              </a:rPr>
              <a:t>Market Feed</a:t>
            </a:r>
          </a:p>
          <a:p>
            <a:pPr algn="ctr"/>
            <a:endParaRPr lang="en-US" sz="1000" b="1" i="1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991"/>
            <a:ext cx="8229600" cy="4802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Ag Market Update Meetings</a:t>
            </a:r>
            <a:endParaRPr lang="en-US" b="1" i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8246" y="2054446"/>
            <a:ext cx="8522677" cy="4111892"/>
          </a:xfrm>
        </p:spPr>
        <p:txBody>
          <a:bodyPr/>
          <a:lstStyle/>
          <a:p>
            <a:r>
              <a:rPr lang="en-US" sz="2400" dirty="0" smtClean="0"/>
              <a:t>Meet 8 times per year (no meeting in Apr, Jul, Sep, Nov).</a:t>
            </a:r>
          </a:p>
          <a:p>
            <a:r>
              <a:rPr lang="en-US" sz="2400" dirty="0" smtClean="0"/>
              <a:t>Meet in Sandusky and St. Johns</a:t>
            </a:r>
          </a:p>
          <a:p>
            <a:r>
              <a:rPr lang="en-US" sz="2400" dirty="0" smtClean="0"/>
              <a:t>Meet from 10 AM till noon</a:t>
            </a:r>
          </a:p>
          <a:p>
            <a:r>
              <a:rPr lang="en-US" sz="2400" dirty="0" smtClean="0"/>
              <a:t>Outlook and strategies for all major ag markets (corn, soy, wheat, feeds, dairy, beef, energy, etc.)</a:t>
            </a:r>
          </a:p>
          <a:p>
            <a:r>
              <a:rPr lang="en-US" sz="2400" dirty="0" smtClean="0"/>
              <a:t>First meeting free; fees for regular attendance</a:t>
            </a:r>
          </a:p>
          <a:p>
            <a:r>
              <a:rPr lang="en-US" sz="2400" dirty="0" smtClean="0"/>
              <a:t>Jim Hilker, MSU-Extension Specialist</a:t>
            </a:r>
          </a:p>
          <a:p>
            <a:r>
              <a:rPr lang="en-US" sz="2400" dirty="0" smtClean="0"/>
              <a:t>Craig Thomas, MSU-Extension Educator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14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984737" y="3032680"/>
            <a:ext cx="7080740" cy="589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buSzPct val="110000"/>
              <a:buFont typeface="Wingdings 2" pitchFamily="18" charset="2"/>
              <a:buChar char=""/>
            </a:pPr>
            <a:r>
              <a:rPr lang="en-US" dirty="0" smtClean="0"/>
              <a:t>83 </a:t>
            </a:r>
            <a:r>
              <a:rPr lang="en-US" dirty="0" err="1" smtClean="0"/>
              <a:t>lbs</a:t>
            </a:r>
            <a:r>
              <a:rPr lang="en-US" dirty="0" smtClean="0"/>
              <a:t>/cow per day (~27,400 </a:t>
            </a:r>
            <a:r>
              <a:rPr lang="en-US" dirty="0" err="1" smtClean="0"/>
              <a:t>lbs</a:t>
            </a:r>
            <a:r>
              <a:rPr lang="en-US" dirty="0" smtClean="0"/>
              <a:t>/year)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531"/>
            <a:ext cx="8229600" cy="480233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/>
              <a:t>Is It Worth Your Time?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147"/>
            <a:ext cx="8229600" cy="589747"/>
          </a:xfrm>
        </p:spPr>
        <p:txBody>
          <a:bodyPr/>
          <a:lstStyle/>
          <a:p>
            <a:pPr marL="574675" indent="-574675">
              <a:buSzPct val="110000"/>
              <a:buFont typeface="Wingdings 2" pitchFamily="18" charset="2"/>
              <a:buChar char=""/>
            </a:pPr>
            <a:r>
              <a:rPr lang="en-US" dirty="0" smtClean="0"/>
              <a:t>This is real!  2009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84736" y="2411359"/>
            <a:ext cx="4935418" cy="589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buSzPct val="110000"/>
              <a:buFont typeface="Wingdings 2" pitchFamily="18" charset="2"/>
              <a:buChar char=""/>
            </a:pPr>
            <a:r>
              <a:rPr lang="en-US" dirty="0" smtClean="0"/>
              <a:t>1,530 cow dairy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4736" y="3653998"/>
            <a:ext cx="7784125" cy="589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buSzPct val="110000"/>
              <a:buFont typeface="Wingdings 2" pitchFamily="18" charset="2"/>
              <a:buChar char=""/>
            </a:pPr>
            <a:r>
              <a:rPr lang="en-US" dirty="0" smtClean="0"/>
              <a:t>Primary marketing tool:  forward contracts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4737" y="4275318"/>
            <a:ext cx="7784125" cy="589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buSzPct val="110000"/>
              <a:buFont typeface="Wingdings 2" pitchFamily="18" charset="2"/>
              <a:buChar char=""/>
            </a:pPr>
            <a:r>
              <a:rPr lang="en-US" dirty="0" smtClean="0"/>
              <a:t>Marketed 38.4% of total milk production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84738" y="4884915"/>
            <a:ext cx="7784125" cy="589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buSzPct val="110000"/>
              <a:buFont typeface="Wingdings 2" pitchFamily="18" charset="2"/>
              <a:buChar char=""/>
            </a:pPr>
            <a:r>
              <a:rPr lang="en-US" dirty="0" smtClean="0"/>
              <a:t>Marketing high:  $17.44; low:  $14.88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4739" y="5482789"/>
            <a:ext cx="7784125" cy="589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buSzPct val="110000"/>
              <a:buFont typeface="Wingdings 2" pitchFamily="18" charset="2"/>
              <a:buChar char=""/>
            </a:pPr>
            <a:r>
              <a:rPr lang="en-US" dirty="0" smtClean="0"/>
              <a:t>Marketing average:  $16.92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6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build="p"/>
      <p:bldP spid="5" grpId="0" build="p"/>
      <p:bldP spid="6" grpId="0" build="p"/>
      <p:bldP spid="7" grpId="0" build="p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773721" y="3032680"/>
            <a:ext cx="8510955" cy="589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buSzPct val="110000"/>
              <a:buFont typeface="Wingdings 2" pitchFamily="18" charset="2"/>
              <a:buChar char=""/>
            </a:pPr>
            <a:r>
              <a:rPr lang="en-US" dirty="0" smtClean="0"/>
              <a:t>Farm’s 2009 average Class III price:  $13.46/</a:t>
            </a:r>
            <a:r>
              <a:rPr lang="en-US" dirty="0" err="1" smtClean="0"/>
              <a:t>cwt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531"/>
            <a:ext cx="8229600" cy="480233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/>
              <a:t>Is It Worth Your Time?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147"/>
            <a:ext cx="8229600" cy="589747"/>
          </a:xfrm>
        </p:spPr>
        <p:txBody>
          <a:bodyPr/>
          <a:lstStyle/>
          <a:p>
            <a:pPr marL="574675" indent="-574675">
              <a:buSzPct val="110000"/>
              <a:buFont typeface="Wingdings 2" pitchFamily="18" charset="2"/>
              <a:buChar char=""/>
            </a:pPr>
            <a:r>
              <a:rPr lang="en-US" dirty="0" smtClean="0"/>
              <a:t>This is real!  2009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3721" y="2411359"/>
            <a:ext cx="8253048" cy="589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buSzPct val="110000"/>
              <a:buFont typeface="Wingdings 2" pitchFamily="18" charset="2"/>
              <a:buChar char=""/>
            </a:pPr>
            <a:r>
              <a:rPr lang="en-US" dirty="0" smtClean="0"/>
              <a:t>2009 U.S. average Class III price:  $11.36/</a:t>
            </a:r>
            <a:r>
              <a:rPr lang="en-US" dirty="0" err="1" smtClean="0"/>
              <a:t>cwt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3722" y="3653998"/>
            <a:ext cx="7784125" cy="589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buSzPct val="110000"/>
              <a:buFont typeface="Wingdings 2" pitchFamily="18" charset="2"/>
              <a:buChar char=""/>
            </a:pPr>
            <a:r>
              <a:rPr lang="en-US" dirty="0" smtClean="0"/>
              <a:t>Difference:  +$2.10/</a:t>
            </a:r>
            <a:r>
              <a:rPr lang="en-US" dirty="0" err="1" smtClean="0"/>
              <a:t>cwt</a:t>
            </a:r>
            <a:r>
              <a:rPr lang="en-US" dirty="0" smtClean="0"/>
              <a:t> (+$5.56 on </a:t>
            </a:r>
            <a:r>
              <a:rPr lang="en-US" dirty="0" err="1" smtClean="0"/>
              <a:t>mkt</a:t>
            </a:r>
            <a:r>
              <a:rPr lang="en-US" dirty="0" smtClean="0"/>
              <a:t> milk)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3723" y="4263595"/>
            <a:ext cx="8253046" cy="589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buSzPct val="110000"/>
              <a:buFont typeface="Wingdings 2" pitchFamily="18" charset="2"/>
              <a:buChar char=""/>
            </a:pPr>
            <a:r>
              <a:rPr lang="en-US" dirty="0" smtClean="0"/>
              <a:t>Effect:  +$1.85/cow per day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3724" y="4861469"/>
            <a:ext cx="8253046" cy="589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buSzPct val="110000"/>
              <a:buFont typeface="Wingdings 2" pitchFamily="18" charset="2"/>
              <a:buChar char=""/>
            </a:pPr>
            <a:r>
              <a:rPr lang="en-US" dirty="0" smtClean="0"/>
              <a:t>Effect:  +$2,405 for the herd per day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73725" y="5459343"/>
            <a:ext cx="8253046" cy="5897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574675">
              <a:buSzPct val="110000"/>
              <a:buFont typeface="Wingdings 2" pitchFamily="18" charset="2"/>
              <a:buChar char=""/>
            </a:pPr>
            <a:r>
              <a:rPr lang="en-US" dirty="0" smtClean="0"/>
              <a:t>Effect:  +$878,000 for the farm that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build="p"/>
      <p:bldP spid="5" grpId="0" build="p"/>
      <p:bldP spid="6" grpId="0" build="p"/>
      <p:bldP spid="7" grpId="0" build="p"/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9184" y="1070883"/>
            <a:ext cx="6400800" cy="1138773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b="1" i="1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algn="ctr"/>
            <a:r>
              <a:rPr lang="en-US" sz="4800" b="1" i="1" dirty="0" smtClean="0">
                <a:solidFill>
                  <a:schemeClr val="bg1"/>
                </a:solidFill>
                <a:latin typeface="Gill Sans MT" pitchFamily="34" charset="0"/>
              </a:rPr>
              <a:t>Net Effect</a:t>
            </a:r>
          </a:p>
          <a:p>
            <a:pPr algn="ctr"/>
            <a:endParaRPr lang="en-US" sz="1000" b="1" i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541" y="3238466"/>
            <a:ext cx="8850921" cy="1077218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MT" pitchFamily="34" charset="0"/>
              </a:rPr>
              <a:t>Same as if every cow on the farm produced 12 </a:t>
            </a:r>
            <a:r>
              <a:rPr lang="en-US" sz="3200" dirty="0" err="1" smtClean="0">
                <a:solidFill>
                  <a:schemeClr val="bg1"/>
                </a:solidFill>
                <a:latin typeface="Gill Sans MT" pitchFamily="34" charset="0"/>
              </a:rPr>
              <a:t>lbs</a:t>
            </a:r>
            <a:r>
              <a:rPr lang="en-US" sz="3200" dirty="0" smtClean="0">
                <a:solidFill>
                  <a:schemeClr val="bg1"/>
                </a:solidFill>
                <a:latin typeface="Gill Sans MT" pitchFamily="34" charset="0"/>
              </a:rPr>
              <a:t> milk per day </a:t>
            </a:r>
            <a:r>
              <a:rPr lang="en-US" sz="3200" u="sng" dirty="0" smtClean="0">
                <a:solidFill>
                  <a:schemeClr val="bg1"/>
                </a:solidFill>
                <a:latin typeface="Gill Sans MT" pitchFamily="34" charset="0"/>
              </a:rPr>
              <a:t>more</a:t>
            </a:r>
            <a:r>
              <a:rPr lang="en-US" sz="3200" dirty="0" smtClean="0">
                <a:solidFill>
                  <a:schemeClr val="bg1"/>
                </a:solidFill>
                <a:latin typeface="Gill Sans MT" pitchFamily="34" charset="0"/>
              </a:rPr>
              <a:t> at an increase of only 12</a:t>
            </a:r>
            <a:r>
              <a:rPr lang="en-US" sz="3200" dirty="0" smtClean="0">
                <a:solidFill>
                  <a:schemeClr val="bg1"/>
                </a:solidFill>
                <a:latin typeface="Gill Sans MT"/>
              </a:rPr>
              <a:t>¢/cwt.</a:t>
            </a:r>
            <a:endParaRPr lang="en-US" sz="32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058581"/>
            <a:ext cx="8229600" cy="480233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>
                <a:solidFill>
                  <a:srgbClr val="003300"/>
                </a:solidFill>
              </a:rPr>
              <a:t>Is It Worth Your Time?</a:t>
            </a:r>
            <a:endParaRPr lang="en-US" b="1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35190" y="413936"/>
            <a:ext cx="5068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latin typeface="Gill Sans MT" pitchFamily="34" charset="0"/>
              </a:rPr>
              <a:t>Cumulative Probability</a:t>
            </a:r>
          </a:p>
          <a:p>
            <a:pPr algn="ctr"/>
            <a:r>
              <a:rPr lang="en-US" sz="3200" b="1" i="1" dirty="0" smtClean="0">
                <a:latin typeface="Gill Sans MT" pitchFamily="34" charset="0"/>
              </a:rPr>
              <a:t>Class III Price 1995-Present</a:t>
            </a:r>
            <a:endParaRPr lang="en-US" sz="3200" b="1" i="1" dirty="0">
              <a:latin typeface="Gill Sans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0" y="1596660"/>
            <a:ext cx="8888546" cy="48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2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</p:tagLst>
</file>

<file path=ppt/theme/theme1.xml><?xml version="1.0" encoding="utf-8"?>
<a:theme xmlns:a="http://schemas.openxmlformats.org/drawingml/2006/main" name="MSU Wordmark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560</Words>
  <Application>Microsoft Office PowerPoint</Application>
  <PresentationFormat>On-screen Show (4:3)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Gill Sans MT</vt:lpstr>
      <vt:lpstr>Gotham-Bold</vt:lpstr>
      <vt:lpstr>Calibri</vt:lpstr>
      <vt:lpstr>Wingdings 2</vt:lpstr>
      <vt:lpstr>Gotham Book</vt:lpstr>
      <vt:lpstr>Wingdings</vt:lpstr>
      <vt:lpstr>Impact</vt:lpstr>
      <vt:lpstr>Arial</vt:lpstr>
      <vt:lpstr>MSU Wordmark design</vt:lpstr>
      <vt:lpstr>Livestock Gross Margin Insurance for Dairy</vt:lpstr>
      <vt:lpstr>2012 Dairy Market Synopsis</vt:lpstr>
      <vt:lpstr>PowerPoint Presentation</vt:lpstr>
      <vt:lpstr>PowerPoint Presentation</vt:lpstr>
      <vt:lpstr>Ag Market Update Meetings</vt:lpstr>
      <vt:lpstr>Is It Worth Your Time?</vt:lpstr>
      <vt:lpstr>Is It Worth Your Time?</vt:lpstr>
      <vt:lpstr>Is It Worth Your Time?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Relations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pjennings</dc:creator>
  <cp:lastModifiedBy>Hersch, Nichole</cp:lastModifiedBy>
  <cp:revision>107</cp:revision>
  <cp:lastPrinted>2010-11-23T15:19:40Z</cp:lastPrinted>
  <dcterms:created xsi:type="dcterms:W3CDTF">2010-11-12T17:03:35Z</dcterms:created>
  <dcterms:modified xsi:type="dcterms:W3CDTF">2016-05-13T18:20:49Z</dcterms:modified>
</cp:coreProperties>
</file>